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369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6" r:id="rId26"/>
    <p:sldId id="367" r:id="rId27"/>
    <p:sldId id="368" r:id="rId28"/>
    <p:sldId id="370" r:id="rId29"/>
    <p:sldId id="290" r:id="rId30"/>
    <p:sldId id="291" r:id="rId31"/>
    <p:sldId id="293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6BB4D8-F647-47D6-A1B6-5A5D606BEC60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</dgm:pt>
    <dgm:pt modelId="{310658CD-C9E1-4FE5-B197-E476CCFC7FD3}">
      <dgm:prSet phldrT="[Текст]"/>
      <dgm:spPr/>
      <dgm:t>
        <a:bodyPr/>
        <a:lstStyle/>
        <a:p>
          <a:r>
            <a:rPr lang="ru-RU" dirty="0"/>
            <a:t>прямолинейная</a:t>
          </a:r>
        </a:p>
      </dgm:t>
    </dgm:pt>
    <dgm:pt modelId="{B99F8308-BB30-4413-8FF5-77C60E0E7AB7}" type="parTrans" cxnId="{951D6AD8-4D50-4FE2-AD7E-3BB3D034A3DA}">
      <dgm:prSet/>
      <dgm:spPr/>
      <dgm:t>
        <a:bodyPr/>
        <a:lstStyle/>
        <a:p>
          <a:endParaRPr lang="ru-RU"/>
        </a:p>
      </dgm:t>
    </dgm:pt>
    <dgm:pt modelId="{8AD00835-4BDE-4E46-A061-26AB08E795C7}" type="sibTrans" cxnId="{951D6AD8-4D50-4FE2-AD7E-3BB3D034A3DA}">
      <dgm:prSet/>
      <dgm:spPr/>
      <dgm:t>
        <a:bodyPr/>
        <a:lstStyle/>
        <a:p>
          <a:endParaRPr lang="ru-RU"/>
        </a:p>
      </dgm:t>
    </dgm:pt>
    <dgm:pt modelId="{491162C2-ADDD-4DD3-8EE8-AEABD6F4B26B}">
      <dgm:prSet phldrT="[Текст]"/>
      <dgm:spPr/>
      <dgm:t>
        <a:bodyPr/>
        <a:lstStyle/>
        <a:p>
          <a:r>
            <a:rPr lang="ru-RU" dirty="0"/>
            <a:t>криволинейная</a:t>
          </a:r>
        </a:p>
      </dgm:t>
    </dgm:pt>
    <dgm:pt modelId="{6CD46DEA-4FE8-4D3C-9DE4-CA3A139E108D}" type="parTrans" cxnId="{EF642ADE-5E22-4038-BCD7-C51D17B82EB0}">
      <dgm:prSet/>
      <dgm:spPr/>
      <dgm:t>
        <a:bodyPr/>
        <a:lstStyle/>
        <a:p>
          <a:endParaRPr lang="ru-RU"/>
        </a:p>
      </dgm:t>
    </dgm:pt>
    <dgm:pt modelId="{1E421060-6DB1-401D-9BE8-35A666EAC10D}" type="sibTrans" cxnId="{EF642ADE-5E22-4038-BCD7-C51D17B82EB0}">
      <dgm:prSet/>
      <dgm:spPr/>
      <dgm:t>
        <a:bodyPr/>
        <a:lstStyle/>
        <a:p>
          <a:endParaRPr lang="ru-RU"/>
        </a:p>
      </dgm:t>
    </dgm:pt>
    <dgm:pt modelId="{57E154DE-8FBE-4EA0-9FF1-622DFFCE07CF}">
      <dgm:prSet custT="1"/>
      <dgm:spPr/>
      <dgm:t>
        <a:bodyPr/>
        <a:lstStyle/>
        <a:p>
          <a:r>
            <a:rPr lang="ru-RU" sz="3200" dirty="0" err="1"/>
            <a:t>Нели-нейные</a:t>
          </a:r>
          <a:endParaRPr lang="ru-RU" sz="3200" dirty="0"/>
        </a:p>
      </dgm:t>
    </dgm:pt>
    <dgm:pt modelId="{776D2EF1-DB24-496A-B949-D44B411EF41F}" type="sibTrans" cxnId="{7357244E-83CB-451F-9877-DB77DFBF7B50}">
      <dgm:prSet/>
      <dgm:spPr/>
      <dgm:t>
        <a:bodyPr/>
        <a:lstStyle/>
        <a:p>
          <a:endParaRPr lang="ru-RU"/>
        </a:p>
      </dgm:t>
    </dgm:pt>
    <dgm:pt modelId="{C05D9654-B256-4ED3-9578-4E86CB60E496}" type="parTrans" cxnId="{7357244E-83CB-451F-9877-DB77DFBF7B50}">
      <dgm:prSet/>
      <dgm:spPr/>
      <dgm:t>
        <a:bodyPr/>
        <a:lstStyle/>
        <a:p>
          <a:endParaRPr lang="ru-RU"/>
        </a:p>
      </dgm:t>
    </dgm:pt>
    <dgm:pt modelId="{FE34C01D-141D-4B7F-BB46-7F91F99A7556}" type="pres">
      <dgm:prSet presAssocID="{E56BB4D8-F647-47D6-A1B6-5A5D606BEC60}" presName="diagram" presStyleCnt="0">
        <dgm:presLayoutVars>
          <dgm:dir/>
          <dgm:animLvl val="lvl"/>
          <dgm:resizeHandles val="exact"/>
        </dgm:presLayoutVars>
      </dgm:prSet>
      <dgm:spPr/>
    </dgm:pt>
    <dgm:pt modelId="{B3B6ADFF-A41D-4761-9B0D-98EFA25F1B5A}" type="pres">
      <dgm:prSet presAssocID="{310658CD-C9E1-4FE5-B197-E476CCFC7FD3}" presName="compNode" presStyleCnt="0"/>
      <dgm:spPr/>
    </dgm:pt>
    <dgm:pt modelId="{590A2B3B-5B1F-48AF-B103-AE254AE10BB4}" type="pres">
      <dgm:prSet presAssocID="{310658CD-C9E1-4FE5-B197-E476CCFC7FD3}" presName="childRect" presStyleLbl="bgAcc1" presStyleIdx="0" presStyleCnt="2">
        <dgm:presLayoutVars>
          <dgm:bulletEnabled val="1"/>
        </dgm:presLayoutVars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49B35DB-76DF-494B-8D07-E68759AA2708}" type="pres">
      <dgm:prSet presAssocID="{310658CD-C9E1-4FE5-B197-E476CCFC7FD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79F5B8E-7267-4793-A6A8-CA9500F841F4}" type="pres">
      <dgm:prSet presAssocID="{310658CD-C9E1-4FE5-B197-E476CCFC7FD3}" presName="parentRect" presStyleLbl="alignNode1" presStyleIdx="0" presStyleCnt="2"/>
      <dgm:spPr/>
    </dgm:pt>
    <dgm:pt modelId="{1BA68F48-FCAD-4EB9-BC2F-D9AD052F6593}" type="pres">
      <dgm:prSet presAssocID="{310658CD-C9E1-4FE5-B197-E476CCFC7FD3}" presName="adorn" presStyleLbl="fgAccFollowNode1" presStyleIdx="0" presStyleCnt="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A178FD1F-9CEF-404D-BB9C-E128669FFE94}" type="pres">
      <dgm:prSet presAssocID="{8AD00835-4BDE-4E46-A061-26AB08E795C7}" presName="sibTrans" presStyleLbl="sibTrans2D1" presStyleIdx="0" presStyleCnt="0"/>
      <dgm:spPr/>
    </dgm:pt>
    <dgm:pt modelId="{94619B4E-3ADE-4B11-809F-F63987FD0C90}" type="pres">
      <dgm:prSet presAssocID="{491162C2-ADDD-4DD3-8EE8-AEABD6F4B26B}" presName="compNode" presStyleCnt="0"/>
      <dgm:spPr/>
    </dgm:pt>
    <dgm:pt modelId="{F38A2CAF-6F4B-4C88-BABB-BE1986875BFE}" type="pres">
      <dgm:prSet presAssocID="{491162C2-ADDD-4DD3-8EE8-AEABD6F4B26B}" presName="childRect" presStyleLbl="bgAcc1" presStyleIdx="1" presStyleCnt="2" custScaleX="112003">
        <dgm:presLayoutVars>
          <dgm:bulletEnabled val="1"/>
        </dgm:presLayoutVars>
      </dgm:prSet>
      <dgm:spPr/>
    </dgm:pt>
    <dgm:pt modelId="{37676C2E-1582-4A52-AA1F-A9F6C94DC42A}" type="pres">
      <dgm:prSet presAssocID="{491162C2-ADDD-4DD3-8EE8-AEABD6F4B26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637CA2A2-B996-4AB3-B9DF-E37EEAF74B4F}" type="pres">
      <dgm:prSet presAssocID="{491162C2-ADDD-4DD3-8EE8-AEABD6F4B26B}" presName="parentRect" presStyleLbl="alignNode1" presStyleIdx="1" presStyleCnt="2" custScaleX="112617"/>
      <dgm:spPr/>
    </dgm:pt>
    <dgm:pt modelId="{6A8C80F2-2727-41C3-8824-DA60F3ACF019}" type="pres">
      <dgm:prSet presAssocID="{491162C2-ADDD-4DD3-8EE8-AEABD6F4B26B}" presName="adorn" presStyleLbl="fgAccFollowNode1" presStyleIdx="1" presStyleCnt="2"/>
      <dgm:spPr>
        <a:blipFill rotWithShape="1">
          <a:blip xmlns:r="http://schemas.openxmlformats.org/officeDocument/2006/relationships"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a:blipFill>
      </dgm:spPr>
    </dgm:pt>
  </dgm:ptLst>
  <dgm:cxnLst>
    <dgm:cxn modelId="{B962690E-0F78-4A69-93C8-CCC892985D05}" type="presOf" srcId="{310658CD-C9E1-4FE5-B197-E476CCFC7FD3}" destId="{C49B35DB-76DF-494B-8D07-E68759AA2708}" srcOrd="0" destOrd="0" presId="urn:microsoft.com/office/officeart/2005/8/layout/bList2#1"/>
    <dgm:cxn modelId="{84643345-CD11-48E7-95F8-22AB7924958C}" type="presOf" srcId="{8AD00835-4BDE-4E46-A061-26AB08E795C7}" destId="{A178FD1F-9CEF-404D-BB9C-E128669FFE94}" srcOrd="0" destOrd="0" presId="urn:microsoft.com/office/officeart/2005/8/layout/bList2#1"/>
    <dgm:cxn modelId="{5298E36C-8DAD-40DC-92F7-3BC25D63E6C5}" type="presOf" srcId="{491162C2-ADDD-4DD3-8EE8-AEABD6F4B26B}" destId="{637CA2A2-B996-4AB3-B9DF-E37EEAF74B4F}" srcOrd="1" destOrd="0" presId="urn:microsoft.com/office/officeart/2005/8/layout/bList2#1"/>
    <dgm:cxn modelId="{7357244E-83CB-451F-9877-DB77DFBF7B50}" srcId="{491162C2-ADDD-4DD3-8EE8-AEABD6F4B26B}" destId="{57E154DE-8FBE-4EA0-9FF1-622DFFCE07CF}" srcOrd="0" destOrd="0" parTransId="{C05D9654-B256-4ED3-9578-4E86CB60E496}" sibTransId="{776D2EF1-DB24-496A-B949-D44B411EF41F}"/>
    <dgm:cxn modelId="{3307F77C-515A-4DF6-9757-6CA10251647B}" type="presOf" srcId="{491162C2-ADDD-4DD3-8EE8-AEABD6F4B26B}" destId="{37676C2E-1582-4A52-AA1F-A9F6C94DC42A}" srcOrd="0" destOrd="0" presId="urn:microsoft.com/office/officeart/2005/8/layout/bList2#1"/>
    <dgm:cxn modelId="{ACAF98B9-7B5F-4A40-8437-C347356453BB}" type="presOf" srcId="{57E154DE-8FBE-4EA0-9FF1-622DFFCE07CF}" destId="{F38A2CAF-6F4B-4C88-BABB-BE1986875BFE}" srcOrd="0" destOrd="0" presId="urn:microsoft.com/office/officeart/2005/8/layout/bList2#1"/>
    <dgm:cxn modelId="{F342F4C0-E347-4230-A0D6-337FD0073D10}" type="presOf" srcId="{E56BB4D8-F647-47D6-A1B6-5A5D606BEC60}" destId="{FE34C01D-141D-4B7F-BB46-7F91F99A7556}" srcOrd="0" destOrd="0" presId="urn:microsoft.com/office/officeart/2005/8/layout/bList2#1"/>
    <dgm:cxn modelId="{3AEE4DD0-D56D-4EB4-99AC-374B9C44EC8B}" type="presOf" srcId="{310658CD-C9E1-4FE5-B197-E476CCFC7FD3}" destId="{B79F5B8E-7267-4793-A6A8-CA9500F841F4}" srcOrd="1" destOrd="0" presId="urn:microsoft.com/office/officeart/2005/8/layout/bList2#1"/>
    <dgm:cxn modelId="{951D6AD8-4D50-4FE2-AD7E-3BB3D034A3DA}" srcId="{E56BB4D8-F647-47D6-A1B6-5A5D606BEC60}" destId="{310658CD-C9E1-4FE5-B197-E476CCFC7FD3}" srcOrd="0" destOrd="0" parTransId="{B99F8308-BB30-4413-8FF5-77C60E0E7AB7}" sibTransId="{8AD00835-4BDE-4E46-A061-26AB08E795C7}"/>
    <dgm:cxn modelId="{EF642ADE-5E22-4038-BCD7-C51D17B82EB0}" srcId="{E56BB4D8-F647-47D6-A1B6-5A5D606BEC60}" destId="{491162C2-ADDD-4DD3-8EE8-AEABD6F4B26B}" srcOrd="1" destOrd="0" parTransId="{6CD46DEA-4FE8-4D3C-9DE4-CA3A139E108D}" sibTransId="{1E421060-6DB1-401D-9BE8-35A666EAC10D}"/>
    <dgm:cxn modelId="{63A697FC-D42C-413B-9A6E-F6C3130B340A}" type="presParOf" srcId="{FE34C01D-141D-4B7F-BB46-7F91F99A7556}" destId="{B3B6ADFF-A41D-4761-9B0D-98EFA25F1B5A}" srcOrd="0" destOrd="0" presId="urn:microsoft.com/office/officeart/2005/8/layout/bList2#1"/>
    <dgm:cxn modelId="{4217CC91-9FCF-4A71-ABF0-A5C21B9267A4}" type="presParOf" srcId="{B3B6ADFF-A41D-4761-9B0D-98EFA25F1B5A}" destId="{590A2B3B-5B1F-48AF-B103-AE254AE10BB4}" srcOrd="0" destOrd="0" presId="urn:microsoft.com/office/officeart/2005/8/layout/bList2#1"/>
    <dgm:cxn modelId="{8BF6B80B-7EEC-439A-9A23-CF035958189C}" type="presParOf" srcId="{B3B6ADFF-A41D-4761-9B0D-98EFA25F1B5A}" destId="{C49B35DB-76DF-494B-8D07-E68759AA2708}" srcOrd="1" destOrd="0" presId="urn:microsoft.com/office/officeart/2005/8/layout/bList2#1"/>
    <dgm:cxn modelId="{53B31938-FA4A-497D-8C0B-26168477A7A4}" type="presParOf" srcId="{B3B6ADFF-A41D-4761-9B0D-98EFA25F1B5A}" destId="{B79F5B8E-7267-4793-A6A8-CA9500F841F4}" srcOrd="2" destOrd="0" presId="urn:microsoft.com/office/officeart/2005/8/layout/bList2#1"/>
    <dgm:cxn modelId="{E108A6E8-A184-449B-83F2-E665C0318692}" type="presParOf" srcId="{B3B6ADFF-A41D-4761-9B0D-98EFA25F1B5A}" destId="{1BA68F48-FCAD-4EB9-BC2F-D9AD052F6593}" srcOrd="3" destOrd="0" presId="urn:microsoft.com/office/officeart/2005/8/layout/bList2#1"/>
    <dgm:cxn modelId="{5F45C80B-823B-41DF-9A7D-EB3308F197FE}" type="presParOf" srcId="{FE34C01D-141D-4B7F-BB46-7F91F99A7556}" destId="{A178FD1F-9CEF-404D-BB9C-E128669FFE94}" srcOrd="1" destOrd="0" presId="urn:microsoft.com/office/officeart/2005/8/layout/bList2#1"/>
    <dgm:cxn modelId="{AE302939-DF7E-48A3-ACB0-3FC623BD89CC}" type="presParOf" srcId="{FE34C01D-141D-4B7F-BB46-7F91F99A7556}" destId="{94619B4E-3ADE-4B11-809F-F63987FD0C90}" srcOrd="2" destOrd="0" presId="urn:microsoft.com/office/officeart/2005/8/layout/bList2#1"/>
    <dgm:cxn modelId="{273A9277-BA76-41FB-80D8-92FB8CA6CADE}" type="presParOf" srcId="{94619B4E-3ADE-4B11-809F-F63987FD0C90}" destId="{F38A2CAF-6F4B-4C88-BABB-BE1986875BFE}" srcOrd="0" destOrd="0" presId="urn:microsoft.com/office/officeart/2005/8/layout/bList2#1"/>
    <dgm:cxn modelId="{00B71CD1-735E-437C-B40D-A47ADCDFAB60}" type="presParOf" srcId="{94619B4E-3ADE-4B11-809F-F63987FD0C90}" destId="{37676C2E-1582-4A52-AA1F-A9F6C94DC42A}" srcOrd="1" destOrd="0" presId="urn:microsoft.com/office/officeart/2005/8/layout/bList2#1"/>
    <dgm:cxn modelId="{FCF6418B-66CC-4004-BE9C-3EEBDF9C98AC}" type="presParOf" srcId="{94619B4E-3ADE-4B11-809F-F63987FD0C90}" destId="{637CA2A2-B996-4AB3-B9DF-E37EEAF74B4F}" srcOrd="2" destOrd="0" presId="urn:microsoft.com/office/officeart/2005/8/layout/bList2#1"/>
    <dgm:cxn modelId="{004C7033-2219-4478-84E0-BE7F29C67057}" type="presParOf" srcId="{94619B4E-3ADE-4B11-809F-F63987FD0C90}" destId="{6A8C80F2-2727-41C3-8824-DA60F3ACF019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46CEB6-D9C9-484F-B914-D8F6E54B3F5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43341A-067E-47FF-80DD-6AF64946FF99}">
      <dgm:prSet phldrT="[Текст]"/>
      <dgm:spPr/>
      <dgm:t>
        <a:bodyPr/>
        <a:lstStyle/>
        <a:p>
          <a:r>
            <a:rPr lang="ru-RU" dirty="0"/>
            <a:t>Коэффициент корреляции </a:t>
          </a:r>
          <a:endParaRPr lang="en-US" dirty="0"/>
        </a:p>
        <a:p>
          <a:r>
            <a:rPr lang="en-US" i="1" dirty="0"/>
            <a:t>r-</a:t>
          </a:r>
          <a:r>
            <a:rPr lang="ru-RU" dirty="0"/>
            <a:t>Пирсона</a:t>
          </a:r>
        </a:p>
      </dgm:t>
    </dgm:pt>
    <dgm:pt modelId="{555A95E7-0793-42A0-9152-6BDBCBB83CDD}" type="parTrans" cxnId="{37590C1A-03BB-47DB-B3F1-54D0E452EE59}">
      <dgm:prSet/>
      <dgm:spPr/>
      <dgm:t>
        <a:bodyPr/>
        <a:lstStyle/>
        <a:p>
          <a:endParaRPr lang="ru-RU"/>
        </a:p>
      </dgm:t>
    </dgm:pt>
    <dgm:pt modelId="{E347C374-8535-4B7B-8D42-7B8739C66726}" type="sibTrans" cxnId="{37590C1A-03BB-47DB-B3F1-54D0E452EE59}">
      <dgm:prSet/>
      <dgm:spPr/>
      <dgm:t>
        <a:bodyPr/>
        <a:lstStyle/>
        <a:p>
          <a:endParaRPr lang="ru-RU"/>
        </a:p>
      </dgm:t>
    </dgm:pt>
    <dgm:pt modelId="{97EF0A4D-C5F8-4952-ACC5-16EDFF9619CE}">
      <dgm:prSet phldrT="[Текст]"/>
      <dgm:spPr/>
      <dgm:t>
        <a:bodyPr/>
        <a:lstStyle/>
        <a:p>
          <a:r>
            <a:rPr lang="kk-KZ" dirty="0"/>
            <a:t>Две метрические переменные</a:t>
          </a:r>
          <a:r>
            <a:rPr lang="ru-RU" dirty="0"/>
            <a:t>,</a:t>
          </a:r>
        </a:p>
      </dgm:t>
    </dgm:pt>
    <dgm:pt modelId="{1CCB27A0-A3CF-4B47-A3D9-A92BE1506F97}" type="parTrans" cxnId="{E756BBD7-3657-4403-AFDE-87C63BEBACFD}">
      <dgm:prSet/>
      <dgm:spPr/>
      <dgm:t>
        <a:bodyPr/>
        <a:lstStyle/>
        <a:p>
          <a:endParaRPr lang="ru-RU"/>
        </a:p>
      </dgm:t>
    </dgm:pt>
    <dgm:pt modelId="{BCD801F8-59E0-480C-A43C-3AB6E623C351}" type="sibTrans" cxnId="{E756BBD7-3657-4403-AFDE-87C63BEBACFD}">
      <dgm:prSet/>
      <dgm:spPr/>
      <dgm:t>
        <a:bodyPr/>
        <a:lstStyle/>
        <a:p>
          <a:endParaRPr lang="ru-RU"/>
        </a:p>
      </dgm:t>
    </dgm:pt>
    <dgm:pt modelId="{0ABE344E-6BA7-4238-AD8E-4D8F79929F67}">
      <dgm:prSet phldrT="[Текст]"/>
      <dgm:spPr/>
      <dgm:t>
        <a:bodyPr/>
        <a:lstStyle/>
        <a:p>
          <a:r>
            <a:rPr lang="ru-RU" dirty="0"/>
            <a:t>Измеренные на одной и той же выборке</a:t>
          </a:r>
        </a:p>
      </dgm:t>
    </dgm:pt>
    <dgm:pt modelId="{AE374578-CDC0-4A02-BE09-BF6419B94B09}" type="parTrans" cxnId="{B6C5A4AA-E679-4526-878C-37D18F31B657}">
      <dgm:prSet/>
      <dgm:spPr/>
      <dgm:t>
        <a:bodyPr/>
        <a:lstStyle/>
        <a:p>
          <a:endParaRPr lang="ru-RU"/>
        </a:p>
      </dgm:t>
    </dgm:pt>
    <dgm:pt modelId="{EEF4D01D-BF61-49DF-970B-6835B9DC7539}" type="sibTrans" cxnId="{B6C5A4AA-E679-4526-878C-37D18F31B657}">
      <dgm:prSet/>
      <dgm:spPr/>
      <dgm:t>
        <a:bodyPr/>
        <a:lstStyle/>
        <a:p>
          <a:endParaRPr lang="ru-RU"/>
        </a:p>
      </dgm:t>
    </dgm:pt>
    <dgm:pt modelId="{CB898A78-FC6B-4834-9273-59619D924850}">
      <dgm:prSet phldrT="[Текст]"/>
      <dgm:spPr/>
      <dgm:t>
        <a:bodyPr/>
        <a:lstStyle/>
        <a:p>
          <a:r>
            <a:rPr lang="ru-RU" dirty="0"/>
            <a:t>Коэффициент корреляции </a:t>
          </a:r>
          <a:endParaRPr lang="en-US" dirty="0"/>
        </a:p>
        <a:p>
          <a:r>
            <a:rPr lang="en-US" i="1" dirty="0"/>
            <a:t>r-</a:t>
          </a:r>
          <a:r>
            <a:rPr lang="ru-RU" dirty="0" err="1"/>
            <a:t>Спирмана</a:t>
          </a:r>
          <a:endParaRPr lang="ru-RU" dirty="0"/>
        </a:p>
      </dgm:t>
    </dgm:pt>
    <dgm:pt modelId="{E5849ED9-FEFB-4D90-A3A5-777444EA8C8A}" type="parTrans" cxnId="{A515786F-B517-46CE-839E-47C965CA0B7F}">
      <dgm:prSet/>
      <dgm:spPr/>
      <dgm:t>
        <a:bodyPr/>
        <a:lstStyle/>
        <a:p>
          <a:endParaRPr lang="ru-RU"/>
        </a:p>
      </dgm:t>
    </dgm:pt>
    <dgm:pt modelId="{6AFC4C98-F2D1-43A5-9BCB-F8541F8180B9}" type="sibTrans" cxnId="{A515786F-B517-46CE-839E-47C965CA0B7F}">
      <dgm:prSet/>
      <dgm:spPr/>
      <dgm:t>
        <a:bodyPr/>
        <a:lstStyle/>
        <a:p>
          <a:endParaRPr lang="ru-RU"/>
        </a:p>
      </dgm:t>
    </dgm:pt>
    <dgm:pt modelId="{D3FB91DE-044A-47CB-83DB-DF8D0AA01CF2}">
      <dgm:prSet phldrT="[Текст]"/>
      <dgm:spPr/>
      <dgm:t>
        <a:bodyPr/>
        <a:lstStyle/>
        <a:p>
          <a:r>
            <a:rPr lang="ru-RU" dirty="0"/>
            <a:t>Две в порядковой шкале, или одна в метрической, одна в порядковой</a:t>
          </a:r>
        </a:p>
      </dgm:t>
    </dgm:pt>
    <dgm:pt modelId="{FC194485-3DC6-425B-A9DF-F39324A90DA5}" type="parTrans" cxnId="{3053AE6B-BCF1-4ABB-A4A5-95053C652FBC}">
      <dgm:prSet/>
      <dgm:spPr/>
      <dgm:t>
        <a:bodyPr/>
        <a:lstStyle/>
        <a:p>
          <a:endParaRPr lang="ru-RU"/>
        </a:p>
      </dgm:t>
    </dgm:pt>
    <dgm:pt modelId="{0C1098AB-9A4C-420E-9222-DCAD5E554942}" type="sibTrans" cxnId="{3053AE6B-BCF1-4ABB-A4A5-95053C652FBC}">
      <dgm:prSet/>
      <dgm:spPr/>
      <dgm:t>
        <a:bodyPr/>
        <a:lstStyle/>
        <a:p>
          <a:endParaRPr lang="ru-RU"/>
        </a:p>
      </dgm:t>
    </dgm:pt>
    <dgm:pt modelId="{11CA2133-28AC-45EC-9C87-90C81FB18381}">
      <dgm:prSet phldrT="[Текст]"/>
      <dgm:spPr/>
      <dgm:t>
        <a:bodyPr/>
        <a:lstStyle/>
        <a:p>
          <a:r>
            <a:rPr lang="ru-RU" dirty="0"/>
            <a:t>Требует ранжирования рядов</a:t>
          </a:r>
        </a:p>
      </dgm:t>
    </dgm:pt>
    <dgm:pt modelId="{21818E51-3428-4E8A-BCBB-FA4FF148D6D2}" type="parTrans" cxnId="{51671527-635A-4A1F-B88F-03DEFEB9BECA}">
      <dgm:prSet/>
      <dgm:spPr/>
      <dgm:t>
        <a:bodyPr/>
        <a:lstStyle/>
        <a:p>
          <a:endParaRPr lang="ru-RU"/>
        </a:p>
      </dgm:t>
    </dgm:pt>
    <dgm:pt modelId="{804B0295-F125-4D48-8A4C-271811B04239}" type="sibTrans" cxnId="{51671527-635A-4A1F-B88F-03DEFEB9BECA}">
      <dgm:prSet/>
      <dgm:spPr/>
      <dgm:t>
        <a:bodyPr/>
        <a:lstStyle/>
        <a:p>
          <a:endParaRPr lang="ru-RU"/>
        </a:p>
      </dgm:t>
    </dgm:pt>
    <dgm:pt modelId="{B55562F1-D8BF-44AE-909D-34282E61744A}" type="pres">
      <dgm:prSet presAssocID="{EC46CEB6-D9C9-484F-B914-D8F6E54B3F5B}" presName="Name0" presStyleCnt="0">
        <dgm:presLayoutVars>
          <dgm:dir/>
          <dgm:animLvl val="lvl"/>
          <dgm:resizeHandles val="exact"/>
        </dgm:presLayoutVars>
      </dgm:prSet>
      <dgm:spPr/>
    </dgm:pt>
    <dgm:pt modelId="{183BFACE-C631-44E3-8134-1D21EE398257}" type="pres">
      <dgm:prSet presAssocID="{F743341A-067E-47FF-80DD-6AF64946FF99}" presName="linNode" presStyleCnt="0"/>
      <dgm:spPr/>
    </dgm:pt>
    <dgm:pt modelId="{960433FF-330F-4DE1-93B5-A4D098667D1C}" type="pres">
      <dgm:prSet presAssocID="{F743341A-067E-47FF-80DD-6AF64946FF9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3F4489AA-F7BE-46F7-91D1-1C58E425C3CC}" type="pres">
      <dgm:prSet presAssocID="{F743341A-067E-47FF-80DD-6AF64946FF99}" presName="descendantText" presStyleLbl="alignAccFollowNode1" presStyleIdx="0" presStyleCnt="2">
        <dgm:presLayoutVars>
          <dgm:bulletEnabled val="1"/>
        </dgm:presLayoutVars>
      </dgm:prSet>
      <dgm:spPr/>
    </dgm:pt>
    <dgm:pt modelId="{6C10BA57-FDB1-49F2-BE24-A2ACBA0BA8F0}" type="pres">
      <dgm:prSet presAssocID="{E347C374-8535-4B7B-8D42-7B8739C66726}" presName="sp" presStyleCnt="0"/>
      <dgm:spPr/>
    </dgm:pt>
    <dgm:pt modelId="{4A00B6DE-489B-4B8D-9B2E-33C8318DC5BE}" type="pres">
      <dgm:prSet presAssocID="{CB898A78-FC6B-4834-9273-59619D924850}" presName="linNode" presStyleCnt="0"/>
      <dgm:spPr/>
    </dgm:pt>
    <dgm:pt modelId="{9538DE8C-9D50-4F4E-AC4F-57F312F027D5}" type="pres">
      <dgm:prSet presAssocID="{CB898A78-FC6B-4834-9273-59619D924850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F9191EEA-964B-4CAD-B65D-A0A7171DBE91}" type="pres">
      <dgm:prSet presAssocID="{CB898A78-FC6B-4834-9273-59619D924850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87D2D800-7D47-424F-8361-DD30095368EF}" type="presOf" srcId="{D3FB91DE-044A-47CB-83DB-DF8D0AA01CF2}" destId="{F9191EEA-964B-4CAD-B65D-A0A7171DBE91}" srcOrd="0" destOrd="0" presId="urn:microsoft.com/office/officeart/2005/8/layout/vList5"/>
    <dgm:cxn modelId="{3099E108-91CE-4060-B927-11B751CF904C}" type="presOf" srcId="{0ABE344E-6BA7-4238-AD8E-4D8F79929F67}" destId="{3F4489AA-F7BE-46F7-91D1-1C58E425C3CC}" srcOrd="0" destOrd="1" presId="urn:microsoft.com/office/officeart/2005/8/layout/vList5"/>
    <dgm:cxn modelId="{37590C1A-03BB-47DB-B3F1-54D0E452EE59}" srcId="{EC46CEB6-D9C9-484F-B914-D8F6E54B3F5B}" destId="{F743341A-067E-47FF-80DD-6AF64946FF99}" srcOrd="0" destOrd="0" parTransId="{555A95E7-0793-42A0-9152-6BDBCBB83CDD}" sibTransId="{E347C374-8535-4B7B-8D42-7B8739C66726}"/>
    <dgm:cxn modelId="{C41EF824-6B88-41B4-BAF0-0C09AD02970E}" type="presOf" srcId="{11CA2133-28AC-45EC-9C87-90C81FB18381}" destId="{F9191EEA-964B-4CAD-B65D-A0A7171DBE91}" srcOrd="0" destOrd="1" presId="urn:microsoft.com/office/officeart/2005/8/layout/vList5"/>
    <dgm:cxn modelId="{51671527-635A-4A1F-B88F-03DEFEB9BECA}" srcId="{CB898A78-FC6B-4834-9273-59619D924850}" destId="{11CA2133-28AC-45EC-9C87-90C81FB18381}" srcOrd="1" destOrd="0" parTransId="{21818E51-3428-4E8A-BCBB-FA4FF148D6D2}" sibTransId="{804B0295-F125-4D48-8A4C-271811B04239}"/>
    <dgm:cxn modelId="{D3CBDB35-2DB8-4D3F-8AE2-E1E7E14BC67E}" type="presOf" srcId="{EC46CEB6-D9C9-484F-B914-D8F6E54B3F5B}" destId="{B55562F1-D8BF-44AE-909D-34282E61744A}" srcOrd="0" destOrd="0" presId="urn:microsoft.com/office/officeart/2005/8/layout/vList5"/>
    <dgm:cxn modelId="{4B464D46-8D32-4AFF-B98A-0201BD0A9CA1}" type="presOf" srcId="{F743341A-067E-47FF-80DD-6AF64946FF99}" destId="{960433FF-330F-4DE1-93B5-A4D098667D1C}" srcOrd="0" destOrd="0" presId="urn:microsoft.com/office/officeart/2005/8/layout/vList5"/>
    <dgm:cxn modelId="{3053AE6B-BCF1-4ABB-A4A5-95053C652FBC}" srcId="{CB898A78-FC6B-4834-9273-59619D924850}" destId="{D3FB91DE-044A-47CB-83DB-DF8D0AA01CF2}" srcOrd="0" destOrd="0" parTransId="{FC194485-3DC6-425B-A9DF-F39324A90DA5}" sibTransId="{0C1098AB-9A4C-420E-9222-DCAD5E554942}"/>
    <dgm:cxn modelId="{A515786F-B517-46CE-839E-47C965CA0B7F}" srcId="{EC46CEB6-D9C9-484F-B914-D8F6E54B3F5B}" destId="{CB898A78-FC6B-4834-9273-59619D924850}" srcOrd="1" destOrd="0" parTransId="{E5849ED9-FEFB-4D90-A3A5-777444EA8C8A}" sibTransId="{6AFC4C98-F2D1-43A5-9BCB-F8541F8180B9}"/>
    <dgm:cxn modelId="{B6C5A4AA-E679-4526-878C-37D18F31B657}" srcId="{F743341A-067E-47FF-80DD-6AF64946FF99}" destId="{0ABE344E-6BA7-4238-AD8E-4D8F79929F67}" srcOrd="1" destOrd="0" parTransId="{AE374578-CDC0-4A02-BE09-BF6419B94B09}" sibTransId="{EEF4D01D-BF61-49DF-970B-6835B9DC7539}"/>
    <dgm:cxn modelId="{7B1F8ED2-1393-4953-BB17-9DBFE1E84E8D}" type="presOf" srcId="{97EF0A4D-C5F8-4952-ACC5-16EDFF9619CE}" destId="{3F4489AA-F7BE-46F7-91D1-1C58E425C3CC}" srcOrd="0" destOrd="0" presId="urn:microsoft.com/office/officeart/2005/8/layout/vList5"/>
    <dgm:cxn modelId="{E756BBD7-3657-4403-AFDE-87C63BEBACFD}" srcId="{F743341A-067E-47FF-80DD-6AF64946FF99}" destId="{97EF0A4D-C5F8-4952-ACC5-16EDFF9619CE}" srcOrd="0" destOrd="0" parTransId="{1CCB27A0-A3CF-4B47-A3D9-A92BE1506F97}" sibTransId="{BCD801F8-59E0-480C-A43C-3AB6E623C351}"/>
    <dgm:cxn modelId="{48DBF3F4-67FF-4C3E-833E-E550B21CC368}" type="presOf" srcId="{CB898A78-FC6B-4834-9273-59619D924850}" destId="{9538DE8C-9D50-4F4E-AC4F-57F312F027D5}" srcOrd="0" destOrd="0" presId="urn:microsoft.com/office/officeart/2005/8/layout/vList5"/>
    <dgm:cxn modelId="{F58EA8BB-AB5D-4760-AB28-BFEFE96395CD}" type="presParOf" srcId="{B55562F1-D8BF-44AE-909D-34282E61744A}" destId="{183BFACE-C631-44E3-8134-1D21EE398257}" srcOrd="0" destOrd="0" presId="urn:microsoft.com/office/officeart/2005/8/layout/vList5"/>
    <dgm:cxn modelId="{6CE7DA64-1C39-40D7-AE52-10AB53317CB6}" type="presParOf" srcId="{183BFACE-C631-44E3-8134-1D21EE398257}" destId="{960433FF-330F-4DE1-93B5-A4D098667D1C}" srcOrd="0" destOrd="0" presId="urn:microsoft.com/office/officeart/2005/8/layout/vList5"/>
    <dgm:cxn modelId="{6D03B69C-81EA-4B0A-AECC-3E111BFA5A80}" type="presParOf" srcId="{183BFACE-C631-44E3-8134-1D21EE398257}" destId="{3F4489AA-F7BE-46F7-91D1-1C58E425C3CC}" srcOrd="1" destOrd="0" presId="urn:microsoft.com/office/officeart/2005/8/layout/vList5"/>
    <dgm:cxn modelId="{6F4F2357-B301-425D-B5C2-834033531EBC}" type="presParOf" srcId="{B55562F1-D8BF-44AE-909D-34282E61744A}" destId="{6C10BA57-FDB1-49F2-BE24-A2ACBA0BA8F0}" srcOrd="1" destOrd="0" presId="urn:microsoft.com/office/officeart/2005/8/layout/vList5"/>
    <dgm:cxn modelId="{7D9651FC-E5EE-4640-86C9-D30DE44D5407}" type="presParOf" srcId="{B55562F1-D8BF-44AE-909D-34282E61744A}" destId="{4A00B6DE-489B-4B8D-9B2E-33C8318DC5BE}" srcOrd="2" destOrd="0" presId="urn:microsoft.com/office/officeart/2005/8/layout/vList5"/>
    <dgm:cxn modelId="{9BA819C5-1B75-425D-BADE-5D4DB9EF1692}" type="presParOf" srcId="{4A00B6DE-489B-4B8D-9B2E-33C8318DC5BE}" destId="{9538DE8C-9D50-4F4E-AC4F-57F312F027D5}" srcOrd="0" destOrd="0" presId="urn:microsoft.com/office/officeart/2005/8/layout/vList5"/>
    <dgm:cxn modelId="{5BFF357E-5AE3-437A-A908-A8AD9D52D906}" type="presParOf" srcId="{4A00B6DE-489B-4B8D-9B2E-33C8318DC5BE}" destId="{F9191EEA-964B-4CAD-B65D-A0A7171DBE9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A2B3B-5B1F-48AF-B103-AE254AE10BB4}">
      <dsp:nvSpPr>
        <dsp:cNvPr id="0" name=""/>
        <dsp:cNvSpPr/>
      </dsp:nvSpPr>
      <dsp:spPr>
        <a:xfrm>
          <a:off x="1911" y="645102"/>
          <a:ext cx="1677181" cy="1251980"/>
        </a:xfrm>
        <a:prstGeom prst="round2SameRect">
          <a:avLst>
            <a:gd name="adj1" fmla="val 8000"/>
            <a:gd name="adj2" fmla="val 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9F5B8E-7267-4793-A6A8-CA9500F841F4}">
      <dsp:nvSpPr>
        <dsp:cNvPr id="0" name=""/>
        <dsp:cNvSpPr/>
      </dsp:nvSpPr>
      <dsp:spPr>
        <a:xfrm>
          <a:off x="1911" y="1897082"/>
          <a:ext cx="1677181" cy="5383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0" rIns="1524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прямолинейная</a:t>
          </a:r>
        </a:p>
      </dsp:txBody>
      <dsp:txXfrm>
        <a:off x="1911" y="1897082"/>
        <a:ext cx="1181113" cy="538351"/>
      </dsp:txXfrm>
    </dsp:sp>
    <dsp:sp modelId="{1BA68F48-FCAD-4EB9-BC2F-D9AD052F6593}">
      <dsp:nvSpPr>
        <dsp:cNvPr id="0" name=""/>
        <dsp:cNvSpPr/>
      </dsp:nvSpPr>
      <dsp:spPr>
        <a:xfrm>
          <a:off x="1230469" y="1982594"/>
          <a:ext cx="587013" cy="587013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8A2CAF-6F4B-4C88-BABB-BE1986875BFE}">
      <dsp:nvSpPr>
        <dsp:cNvPr id="0" name=""/>
        <dsp:cNvSpPr/>
      </dsp:nvSpPr>
      <dsp:spPr>
        <a:xfrm>
          <a:off x="1968060" y="645102"/>
          <a:ext cx="1878493" cy="125198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21920" rIns="40640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 err="1"/>
            <a:t>Нели-нейные</a:t>
          </a:r>
          <a:endParaRPr lang="ru-RU" sz="3200" kern="1200" dirty="0"/>
        </a:p>
      </dsp:txBody>
      <dsp:txXfrm>
        <a:off x="1997395" y="674437"/>
        <a:ext cx="1819823" cy="1222645"/>
      </dsp:txXfrm>
    </dsp:sp>
    <dsp:sp modelId="{637CA2A2-B996-4AB3-B9DF-E37EEAF74B4F}">
      <dsp:nvSpPr>
        <dsp:cNvPr id="0" name=""/>
        <dsp:cNvSpPr/>
      </dsp:nvSpPr>
      <dsp:spPr>
        <a:xfrm>
          <a:off x="1962911" y="1897082"/>
          <a:ext cx="1888791" cy="5383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0" rIns="1524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криволинейная</a:t>
          </a:r>
        </a:p>
      </dsp:txBody>
      <dsp:txXfrm>
        <a:off x="1962911" y="1897082"/>
        <a:ext cx="1330134" cy="538351"/>
      </dsp:txXfrm>
    </dsp:sp>
    <dsp:sp modelId="{6A8C80F2-2727-41C3-8824-DA60F3ACF019}">
      <dsp:nvSpPr>
        <dsp:cNvPr id="0" name=""/>
        <dsp:cNvSpPr/>
      </dsp:nvSpPr>
      <dsp:spPr>
        <a:xfrm>
          <a:off x="3297275" y="1982594"/>
          <a:ext cx="587013" cy="587013"/>
        </a:xfrm>
        <a:prstGeom prst="ellipse">
          <a:avLst/>
        </a:prstGeom>
        <a:blipFill rotWithShape="1">
          <a:blip xmlns:r="http://schemas.openxmlformats.org/officeDocument/2006/relationships"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4489AA-F7BE-46F7-91D1-1C58E425C3CC}">
      <dsp:nvSpPr>
        <dsp:cNvPr id="0" name=""/>
        <dsp:cNvSpPr/>
      </dsp:nvSpPr>
      <dsp:spPr>
        <a:xfrm rot="5400000">
          <a:off x="4667104" y="-1512523"/>
          <a:ext cx="1754415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500" kern="1200" dirty="0"/>
            <a:t>Две метрические переменные</a:t>
          </a:r>
          <a:r>
            <a:rPr lang="ru-RU" sz="2500" kern="1200" dirty="0"/>
            <a:t>,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Измеренные на одной и той же выборке</a:t>
          </a:r>
        </a:p>
      </dsp:txBody>
      <dsp:txXfrm rot="-5400000">
        <a:off x="2935224" y="305000"/>
        <a:ext cx="5132533" cy="1583129"/>
      </dsp:txXfrm>
    </dsp:sp>
    <dsp:sp modelId="{960433FF-330F-4DE1-93B5-A4D098667D1C}">
      <dsp:nvSpPr>
        <dsp:cNvPr id="0" name=""/>
        <dsp:cNvSpPr/>
      </dsp:nvSpPr>
      <dsp:spPr>
        <a:xfrm>
          <a:off x="0" y="54"/>
          <a:ext cx="2935224" cy="2193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Коэффициент корреляции </a:t>
          </a:r>
          <a:endParaRPr lang="en-US" sz="3200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/>
            <a:t>r-</a:t>
          </a:r>
          <a:r>
            <a:rPr lang="ru-RU" sz="3200" kern="1200" dirty="0"/>
            <a:t>Пирсона</a:t>
          </a:r>
        </a:p>
      </dsp:txBody>
      <dsp:txXfrm>
        <a:off x="107054" y="107108"/>
        <a:ext cx="2721116" cy="1978911"/>
      </dsp:txXfrm>
    </dsp:sp>
    <dsp:sp modelId="{F9191EEA-964B-4CAD-B65D-A0A7171DBE91}">
      <dsp:nvSpPr>
        <dsp:cNvPr id="0" name=""/>
        <dsp:cNvSpPr/>
      </dsp:nvSpPr>
      <dsp:spPr>
        <a:xfrm rot="5400000">
          <a:off x="4667104" y="790147"/>
          <a:ext cx="1754415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Две в порядковой шкале, или одна в метрической, одна в порядковой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Требует ранжирования рядов</a:t>
          </a:r>
        </a:p>
      </dsp:txBody>
      <dsp:txXfrm rot="-5400000">
        <a:off x="2935224" y="2607671"/>
        <a:ext cx="5132533" cy="1583129"/>
      </dsp:txXfrm>
    </dsp:sp>
    <dsp:sp modelId="{9538DE8C-9D50-4F4E-AC4F-57F312F027D5}">
      <dsp:nvSpPr>
        <dsp:cNvPr id="0" name=""/>
        <dsp:cNvSpPr/>
      </dsp:nvSpPr>
      <dsp:spPr>
        <a:xfrm>
          <a:off x="0" y="2302725"/>
          <a:ext cx="2935224" cy="2193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Коэффициент корреляции </a:t>
          </a:r>
          <a:endParaRPr lang="en-US" sz="3200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/>
            <a:t>r-</a:t>
          </a:r>
          <a:r>
            <a:rPr lang="ru-RU" sz="3200" kern="1200" dirty="0" err="1"/>
            <a:t>Спирмана</a:t>
          </a:r>
          <a:endParaRPr lang="ru-RU" sz="3200" kern="1200" dirty="0"/>
        </a:p>
      </dsp:txBody>
      <dsp:txXfrm>
        <a:off x="107054" y="2409779"/>
        <a:ext cx="2721116" cy="1978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21-11-04T02:51:08.983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99 16073 0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327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105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37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595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43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0016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0899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7323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0781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2836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28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6327512-173C-4794-BE32-31AAB15A7CCB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076800F-B751-4650-A2F9-973D85F1A0BC}" type="slidenum">
              <a:rPr lang="ru-KZ" smtClean="0"/>
              <a:t>‹#›</a:t>
            </a:fld>
            <a:endParaRPr lang="ru-K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640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analiz.info/statistica/korrelyaciya-i-regressiya/linejnyj-koefficient-korrelyacii-pirsona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analiz.info/statistica/teoriya-veroyatnostej/normalnoe-raspredelenie-v-excel/" TargetMode="External"/><Relationship Id="rId2" Type="http://schemas.openxmlformats.org/officeDocument/2006/relationships/hyperlink" Target="https://ru.coursera.org/lecture/matematicheskiye-metody-v-psikhologii/vidieo-3-1-normal-noie-raspriedielieniie-pbNp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DkDv7CzHP0&amp;ab_channel=EduSpb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D98EE46-797C-45B8-8337-491B94E05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4501" y="640080"/>
            <a:ext cx="4019429" cy="3339348"/>
          </a:xfrm>
        </p:spPr>
        <p:txBody>
          <a:bodyPr anchor="b">
            <a:normAutofit/>
          </a:bodyPr>
          <a:lstStyle/>
          <a:p>
            <a:r>
              <a:rPr lang="ru-RU" sz="3400" dirty="0">
                <a:solidFill>
                  <a:srgbClr val="FFFFFF"/>
                </a:solidFill>
              </a:rPr>
              <a:t>Лекция </a:t>
            </a:r>
            <a:r>
              <a:rPr lang="en-US" sz="3400" dirty="0">
                <a:solidFill>
                  <a:srgbClr val="FFFFFF"/>
                </a:solidFill>
              </a:rPr>
              <a:t>1</a:t>
            </a:r>
            <a:r>
              <a:rPr lang="ru-RU" sz="3400" dirty="0">
                <a:solidFill>
                  <a:srgbClr val="FFFFFF"/>
                </a:solidFill>
              </a:rPr>
              <a:t>0. </a:t>
            </a:r>
            <a:r>
              <a:rPr lang="ru-RU" sz="3400" cap="none" dirty="0">
                <a:solidFill>
                  <a:srgbClr val="FFFFFF"/>
                </a:solidFill>
              </a:rPr>
              <a:t>Психологическое измерение. Корреляционный анализ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921" y="4315017"/>
            <a:ext cx="4015009" cy="1893939"/>
          </a:xfrm>
        </p:spPr>
        <p:txBody>
          <a:bodyPr anchor="t">
            <a:normAutofit/>
          </a:bodyPr>
          <a:lstStyle/>
          <a:p>
            <a:pPr algn="r"/>
            <a:r>
              <a:rPr lang="ru-RU" sz="1600">
                <a:solidFill>
                  <a:srgbClr val="FFFFFF"/>
                </a:solidFill>
              </a:rPr>
              <a:t>Мынбаева А.К.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E4CA735-62CB-4665-AA7D-4A259E3F7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9130" y="4156010"/>
            <a:ext cx="356616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619704C7-B579-43B7-89ED-555E6619A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396" y="0"/>
            <a:ext cx="6909991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644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Коэффициент корреляции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>
                <a:solidFill>
                  <a:srgbClr val="00B050"/>
                </a:solidFill>
              </a:rPr>
              <a:t>Коэффициент корреляции </a:t>
            </a:r>
            <a:r>
              <a:rPr lang="ru-RU" dirty="0"/>
              <a:t>- это двумерная описательная статистика, количественная мера взаимосвязи (совместной изменчивости) двух переменных</a:t>
            </a:r>
          </a:p>
          <a:p>
            <a:endParaRPr lang="ru-RU" dirty="0"/>
          </a:p>
          <a:p>
            <a:r>
              <a:rPr lang="ru-RU" dirty="0"/>
              <a:t>Термин ввел Френсис </a:t>
            </a:r>
            <a:r>
              <a:rPr lang="ru-RU" dirty="0" err="1"/>
              <a:t>Гальтон</a:t>
            </a:r>
            <a:endParaRPr lang="ru-RU" dirty="0"/>
          </a:p>
          <a:p>
            <a:endParaRPr lang="ru-RU" dirty="0"/>
          </a:p>
          <a:p>
            <a:r>
              <a:rPr lang="ru-RU" dirty="0"/>
              <a:t>Его ученик – Карл Пирсон разработал популярные коэффициенты корреляции</a:t>
            </a:r>
          </a:p>
        </p:txBody>
      </p:sp>
    </p:spTree>
    <p:extLst>
      <p:ext uri="{BB962C8B-B14F-4D97-AF65-F5344CB8AC3E}">
        <p14:creationId xmlns:p14="http://schemas.microsoft.com/office/powerpoint/2010/main" val="1148166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2860" y="228600"/>
            <a:ext cx="6334140" cy="990600"/>
          </a:xfrm>
        </p:spPr>
        <p:txBody>
          <a:bodyPr/>
          <a:lstStyle/>
          <a:p>
            <a:r>
              <a:rPr lang="kk-KZ" dirty="0"/>
              <a:t>История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205802" y="2500306"/>
            <a:ext cx="4813998" cy="4143405"/>
          </a:xfrm>
        </p:spPr>
        <p:txBody>
          <a:bodyPr>
            <a:normAutofit fontScale="47500" lnSpcReduction="20000"/>
          </a:bodyPr>
          <a:lstStyle/>
          <a:p>
            <a:r>
              <a:rPr lang="ru-RU" sz="5100" dirty="0"/>
              <a:t>Френсис </a:t>
            </a:r>
            <a:r>
              <a:rPr lang="ru-RU" sz="5100" dirty="0" err="1"/>
              <a:t>Гальтон</a:t>
            </a:r>
            <a:endParaRPr lang="ru-RU" sz="5100" dirty="0"/>
          </a:p>
          <a:p>
            <a:r>
              <a:rPr lang="ru-RU" sz="5100" dirty="0"/>
              <a:t>(1822-1911)</a:t>
            </a:r>
          </a:p>
          <a:p>
            <a:r>
              <a:rPr lang="ru-RU" sz="5100" dirty="0"/>
              <a:t>Географ, психолог, статистик</a:t>
            </a:r>
          </a:p>
          <a:p>
            <a:endParaRPr lang="kk-KZ" sz="5100" dirty="0"/>
          </a:p>
          <a:p>
            <a:r>
              <a:rPr lang="kk-KZ" sz="5100" dirty="0"/>
              <a:t>Исследования человеческого интеллекта</a:t>
            </a:r>
          </a:p>
          <a:p>
            <a:r>
              <a:rPr lang="kk-KZ" sz="5100" dirty="0"/>
              <a:t>Основы психологии тестирования</a:t>
            </a:r>
          </a:p>
          <a:p>
            <a:endParaRPr lang="kk-KZ" dirty="0"/>
          </a:p>
          <a:p>
            <a:endParaRPr lang="kk-KZ" dirty="0"/>
          </a:p>
          <a:p>
            <a:pPr>
              <a:buNone/>
            </a:pPr>
            <a:r>
              <a:rPr lang="lt-LT" dirty="0"/>
              <a:t>https://www.youtube.com/watch?v=1E92wMv25uc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6368901" y="3143248"/>
            <a:ext cx="4299099" cy="3714753"/>
          </a:xfrm>
        </p:spPr>
        <p:txBody>
          <a:bodyPr>
            <a:normAutofit fontScale="47500" lnSpcReduction="20000"/>
          </a:bodyPr>
          <a:lstStyle/>
          <a:p>
            <a:r>
              <a:rPr lang="ru-RU" sz="4200" dirty="0"/>
              <a:t>Карл  Пирсон (1857-1936)</a:t>
            </a:r>
          </a:p>
          <a:p>
            <a:endParaRPr lang="ru-RU" sz="4200" dirty="0"/>
          </a:p>
          <a:p>
            <a:r>
              <a:rPr lang="ru-RU" sz="4200" dirty="0"/>
              <a:t>Математик, статистик</a:t>
            </a:r>
          </a:p>
          <a:p>
            <a:endParaRPr lang="ru-RU" sz="4200" dirty="0"/>
          </a:p>
          <a:p>
            <a:r>
              <a:rPr lang="ru-RU" sz="4200" dirty="0" err="1"/>
              <a:t>Коэфф.корреляции</a:t>
            </a:r>
            <a:r>
              <a:rPr lang="ru-RU" sz="4200" dirty="0"/>
              <a:t> Пирсона</a:t>
            </a:r>
          </a:p>
          <a:p>
            <a:r>
              <a:rPr lang="ru-RU" sz="4200" dirty="0"/>
              <a:t>Критерий согласия Пирсона</a:t>
            </a:r>
          </a:p>
          <a:p>
            <a:r>
              <a:rPr lang="ru-RU" sz="4200" dirty="0"/>
              <a:t>Распределение с помощью гистограммы, стандартное отклонение, </a:t>
            </a:r>
            <a:r>
              <a:rPr lang="ru-RU" sz="4200" dirty="0" err="1"/>
              <a:t>коэфф.ассиметрии</a:t>
            </a:r>
            <a:r>
              <a:rPr lang="ru-RU" sz="4200" dirty="0"/>
              <a:t>…</a:t>
            </a:r>
            <a:endParaRPr lang="ru-RU" sz="3400" dirty="0"/>
          </a:p>
          <a:p>
            <a:endParaRPr lang="kk-KZ" dirty="0"/>
          </a:p>
          <a:p>
            <a:r>
              <a:rPr lang="lt-LT" dirty="0"/>
              <a:t>https://www.peoples.ru/science/mathematics/karl_pearson/</a:t>
            </a:r>
            <a:endParaRPr lang="ru-RU" dirty="0"/>
          </a:p>
        </p:txBody>
      </p:sp>
      <p:pic>
        <p:nvPicPr>
          <p:cNvPr id="1026" name="Picture 2" descr="Гальтон, Фрэнсис — Википед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2171700" cy="2219326"/>
          </a:xfrm>
          <a:prstGeom prst="rect">
            <a:avLst/>
          </a:prstGeom>
          <a:noFill/>
        </p:spPr>
      </p:pic>
      <p:sp>
        <p:nvSpPr>
          <p:cNvPr id="1028" name="AutoShape 4" descr="Карл Пирсон — Google Arts &amp; Culture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Карл Пирсон — Google Arts &amp; Cul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67048" y="0"/>
            <a:ext cx="2400952" cy="31419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60564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6648" y="228600"/>
            <a:ext cx="8153400" cy="234314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Анализ связей между признаками – главный вид задач, встречающийся практически в любом эмпирическом исследовании.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6237" y="2071678"/>
            <a:ext cx="9606225" cy="4572032"/>
          </a:xfrm>
        </p:spPr>
        <p:txBody>
          <a:bodyPr>
            <a:normAutofit/>
          </a:bodyPr>
          <a:lstStyle/>
          <a:p>
            <a:endParaRPr lang="kk-KZ" dirty="0"/>
          </a:p>
          <a:p>
            <a:r>
              <a:rPr lang="ru-RU" dirty="0"/>
              <a:t>При изучении </a:t>
            </a:r>
            <a:r>
              <a:rPr lang="ru-RU" i="1" dirty="0"/>
              <a:t>корреляций стараются установить, существует ли какая-то связь:</a:t>
            </a:r>
          </a:p>
          <a:p>
            <a:pPr lvl="1"/>
            <a:r>
              <a:rPr lang="ru-RU" i="1" dirty="0"/>
              <a:t> между </a:t>
            </a:r>
            <a:r>
              <a:rPr lang="ru-RU" dirty="0"/>
              <a:t>двумя показателями в одной выборке (например, между ростом и весом детей или между уровнем </a:t>
            </a:r>
            <a:r>
              <a:rPr lang="ru-RU" i="1" dirty="0"/>
              <a:t>IQ и школьной успеваемостью) </a:t>
            </a:r>
          </a:p>
          <a:p>
            <a:pPr lvl="1"/>
            <a:r>
              <a:rPr lang="ru-RU" i="1" dirty="0"/>
              <a:t>либо между двумя различными выборками (например, при </a:t>
            </a:r>
            <a:r>
              <a:rPr lang="ru-RU" dirty="0"/>
              <a:t>сравнении пар близнецов), </a:t>
            </a:r>
          </a:p>
          <a:p>
            <a:pPr lvl="1">
              <a:buNone/>
            </a:pPr>
            <a:r>
              <a:rPr lang="ru-RU" dirty="0"/>
              <a:t>и если эта связь существует, то сопровождается ли увеличение одного показателя возрастанием (положительная корреляция) или уменьшением (отрицательная корреляция) другого.</a:t>
            </a:r>
          </a:p>
          <a:p>
            <a:endParaRPr lang="ru-RU" dirty="0"/>
          </a:p>
          <a:p>
            <a:r>
              <a:rPr lang="ru-RU" dirty="0"/>
              <a:t>Иными словами, корреляционный анализ помогает установить, можно ли предсказывать возможные значения одного показателя, зная величину другого.</a:t>
            </a:r>
          </a:p>
        </p:txBody>
      </p:sp>
    </p:spTree>
    <p:extLst>
      <p:ext uri="{BB962C8B-B14F-4D97-AF65-F5344CB8AC3E}">
        <p14:creationId xmlns:p14="http://schemas.microsoft.com/office/powerpoint/2010/main" val="1119492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4436" y="486998"/>
            <a:ext cx="9334472" cy="1298562"/>
          </a:xfrm>
        </p:spPr>
        <p:txBody>
          <a:bodyPr>
            <a:normAutofit fontScale="90000"/>
          </a:bodyPr>
          <a:lstStyle/>
          <a:p>
            <a:r>
              <a:rPr lang="ru-RU" dirty="0"/>
              <a:t>Корреляционные связи различаются по </a:t>
            </a:r>
            <a:r>
              <a:rPr lang="ru-RU" b="1" i="1" dirty="0"/>
              <a:t>форме, направлению и степени (силе).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095472" y="2357430"/>
            <a:ext cx="3886200" cy="640080"/>
          </a:xfrm>
        </p:spPr>
        <p:txBody>
          <a:bodyPr/>
          <a:lstStyle/>
          <a:p>
            <a:r>
              <a:rPr lang="ru-RU" dirty="0"/>
              <a:t>По форме</a:t>
            </a: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47904318"/>
              </p:ext>
            </p:extLst>
          </p:nvPr>
        </p:nvGraphicFramePr>
        <p:xfrm>
          <a:off x="2133600" y="3429000"/>
          <a:ext cx="3886200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i="1" dirty="0"/>
              <a:t>По направлению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dirty="0"/>
              <a:t>положительной ("прямой")</a:t>
            </a:r>
          </a:p>
          <a:p>
            <a:endParaRPr lang="ru-RU" b="1" i="1" dirty="0"/>
          </a:p>
          <a:p>
            <a:r>
              <a:rPr lang="ru-RU" dirty="0"/>
              <a:t>отрицательной ("обратной"). </a:t>
            </a:r>
          </a:p>
          <a:p>
            <a:endParaRPr lang="ru-RU" dirty="0"/>
          </a:p>
          <a:p>
            <a:r>
              <a:rPr lang="ru-RU" dirty="0"/>
              <a:t>При </a:t>
            </a:r>
            <a:r>
              <a:rPr lang="ru-RU" b="1" i="1" dirty="0"/>
              <a:t>положительной прямолинейной корреляции более высоким</a:t>
            </a:r>
          </a:p>
          <a:p>
            <a:r>
              <a:rPr lang="ru-RU" dirty="0"/>
              <a:t>значениям одного признака соответствуют более высокие значения другого, а более низким</a:t>
            </a:r>
          </a:p>
          <a:p>
            <a:r>
              <a:rPr lang="ru-RU" dirty="0"/>
              <a:t>значениям одного признака – низкие значения другого</a:t>
            </a:r>
          </a:p>
        </p:txBody>
      </p:sp>
    </p:spTree>
    <p:extLst>
      <p:ext uri="{BB962C8B-B14F-4D97-AF65-F5344CB8AC3E}">
        <p14:creationId xmlns:p14="http://schemas.microsoft.com/office/powerpoint/2010/main" val="3905960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85491" y="429186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Форма, направление и степень (сила) </a:t>
            </a:r>
            <a:r>
              <a:rPr lang="ru-RU" dirty="0"/>
              <a:t>корреляционной связи</a:t>
            </a:r>
          </a:p>
        </p:txBody>
      </p:sp>
      <p:pic>
        <p:nvPicPr>
          <p:cNvPr id="1026" name="Picture 2" descr="Разные типы корреля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8414" y="1928802"/>
            <a:ext cx="7098493" cy="43577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4375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44838"/>
            <a:ext cx="9720072" cy="1499616"/>
          </a:xfrm>
        </p:spPr>
        <p:txBody>
          <a:bodyPr>
            <a:normAutofit/>
          </a:bodyPr>
          <a:lstStyle/>
          <a:p>
            <a:r>
              <a:rPr lang="ru-RU" dirty="0"/>
              <a:t>Степень корреляции (сила/теснота)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52597" y="1714489"/>
            <a:ext cx="5313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rgbClr val="FF0000"/>
                </a:solidFill>
              </a:rPr>
              <a:t>r   </a:t>
            </a:r>
            <a:r>
              <a:rPr lang="kk-KZ" sz="3600" i="1" dirty="0">
                <a:solidFill>
                  <a:srgbClr val="FF0000"/>
                </a:solidFill>
              </a:rPr>
              <a:t>в пределах от -1 до </a:t>
            </a:r>
            <a:r>
              <a:rPr lang="ru-RU" sz="3600" i="1" dirty="0">
                <a:solidFill>
                  <a:srgbClr val="FF0000"/>
                </a:solidFill>
              </a:rPr>
              <a:t>+ </a:t>
            </a:r>
            <a:r>
              <a:rPr lang="kk-KZ" sz="3600" i="1" dirty="0">
                <a:solidFill>
                  <a:srgbClr val="FF0000"/>
                </a:solidFill>
              </a:rPr>
              <a:t>1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4" name="Выноска со стрелкой вверх 3"/>
          <p:cNvSpPr/>
          <p:nvPr/>
        </p:nvSpPr>
        <p:spPr>
          <a:xfrm>
            <a:off x="4667240" y="2571744"/>
            <a:ext cx="1500198" cy="185738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Полная отрицательная зависимость</a:t>
            </a:r>
          </a:p>
        </p:txBody>
      </p:sp>
      <p:sp>
        <p:nvSpPr>
          <p:cNvPr id="5" name="Выноска со стрелкой вверх 4"/>
          <p:cNvSpPr/>
          <p:nvPr/>
        </p:nvSpPr>
        <p:spPr>
          <a:xfrm>
            <a:off x="6453190" y="2571744"/>
            <a:ext cx="1785950" cy="185738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Полная положительная зависимость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4430" y="4857761"/>
            <a:ext cx="2962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>
                <a:solidFill>
                  <a:srgbClr val="FF0000"/>
                </a:solidFill>
              </a:rPr>
              <a:t>0 </a:t>
            </a:r>
            <a:r>
              <a:rPr lang="ru-RU" dirty="0"/>
              <a:t>– отсутствие корреляции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81158" y="5715016"/>
            <a:ext cx="498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Чем ближе к 1, тем теснее группируются данные</a:t>
            </a:r>
          </a:p>
        </p:txBody>
      </p:sp>
    </p:spTree>
    <p:extLst>
      <p:ext uri="{BB962C8B-B14F-4D97-AF65-F5344CB8AC3E}">
        <p14:creationId xmlns:p14="http://schemas.microsoft.com/office/powerpoint/2010/main" val="233068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Степень корреляции (сила/теснота)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9354" y="2619375"/>
            <a:ext cx="763905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83319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95472" y="642918"/>
            <a:ext cx="8572528" cy="557194"/>
          </a:xfrm>
        </p:spPr>
        <p:txBody>
          <a:bodyPr>
            <a:normAutofit fontScale="90000"/>
          </a:bodyPr>
          <a:lstStyle/>
          <a:p>
            <a:r>
              <a:rPr lang="ru-RU" sz="3600" i="1" dirty="0"/>
              <a:t>Общая классификация корреляционных связей: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сильная, или тесная при коэффициенте корреляции </a:t>
            </a:r>
            <a:r>
              <a:rPr lang="ru-RU" dirty="0" err="1"/>
              <a:t>r</a:t>
            </a:r>
            <a:r>
              <a:rPr lang="ru-RU" dirty="0"/>
              <a:t>&gt;0,70;</a:t>
            </a:r>
          </a:p>
          <a:p>
            <a:r>
              <a:rPr lang="ru-RU" dirty="0"/>
              <a:t>2) средняя при 0,50&lt;</a:t>
            </a:r>
            <a:r>
              <a:rPr lang="lt-LT" dirty="0"/>
              <a:t>r≤0,69;</a:t>
            </a:r>
          </a:p>
          <a:p>
            <a:r>
              <a:rPr lang="ru-RU" dirty="0"/>
              <a:t>3) умеренная при 0,30&lt;</a:t>
            </a:r>
            <a:r>
              <a:rPr lang="lt-LT" dirty="0"/>
              <a:t>r ≤ 0,49;</a:t>
            </a:r>
          </a:p>
          <a:p>
            <a:r>
              <a:rPr lang="ru-RU" dirty="0"/>
              <a:t>4) слабая при 0,20&lt;</a:t>
            </a:r>
            <a:r>
              <a:rPr lang="lt-LT" dirty="0"/>
              <a:t>r ≤ 0,29;</a:t>
            </a:r>
          </a:p>
          <a:p>
            <a:r>
              <a:rPr lang="ru-RU" dirty="0"/>
              <a:t>5) очень слабая при </a:t>
            </a:r>
            <a:r>
              <a:rPr lang="ru-RU" dirty="0" err="1"/>
              <a:t>r</a:t>
            </a:r>
            <a:r>
              <a:rPr lang="lt-LT" dirty="0"/>
              <a:t> ≤ </a:t>
            </a:r>
            <a:r>
              <a:rPr lang="ru-RU" dirty="0"/>
              <a:t>0,19.</a:t>
            </a:r>
          </a:p>
        </p:txBody>
      </p:sp>
    </p:spTree>
    <p:extLst>
      <p:ext uri="{BB962C8B-B14F-4D97-AF65-F5344CB8AC3E}">
        <p14:creationId xmlns:p14="http://schemas.microsoft.com/office/powerpoint/2010/main" val="3265323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Коэффициенты корреляции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36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9480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472" y="228600"/>
            <a:ext cx="8358246" cy="9906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Коэффициент корреляции </a:t>
            </a:r>
            <a:r>
              <a:rPr lang="en-US" i="1" dirty="0"/>
              <a:t>r-</a:t>
            </a:r>
            <a:r>
              <a:rPr lang="ru-RU" dirty="0"/>
              <a:t>Пирсона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36648" y="2643182"/>
            <a:ext cx="8153400" cy="400052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ym typeface="Symbol"/>
              </a:rPr>
              <a:t></a:t>
            </a:r>
            <a:r>
              <a:rPr lang="ru-RU" dirty="0" err="1">
                <a:sym typeface="Symbol"/>
              </a:rPr>
              <a:t>х</a:t>
            </a:r>
            <a:r>
              <a:rPr lang="en-US" dirty="0">
                <a:sym typeface="Symbol"/>
              </a:rPr>
              <a:t>,</a:t>
            </a:r>
            <a:r>
              <a:rPr lang="ru-RU" dirty="0">
                <a:sym typeface="Symbol"/>
              </a:rPr>
              <a:t></a:t>
            </a:r>
            <a:r>
              <a:rPr lang="en-US" dirty="0">
                <a:sym typeface="Symbol"/>
              </a:rPr>
              <a:t>y – </a:t>
            </a:r>
            <a:r>
              <a:rPr lang="kk-KZ" dirty="0">
                <a:sym typeface="Symbol"/>
              </a:rPr>
              <a:t>средние значения признаков Х и </a:t>
            </a:r>
            <a:r>
              <a:rPr lang="en-US" dirty="0">
                <a:sym typeface="Symbol"/>
              </a:rPr>
              <a:t>Y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sym typeface="Symbol"/>
              </a:rPr>
              <a:t></a:t>
            </a:r>
            <a:r>
              <a:rPr lang="en-US" dirty="0" err="1">
                <a:sym typeface="Symbol"/>
              </a:rPr>
              <a:t>xy</a:t>
            </a:r>
            <a:r>
              <a:rPr lang="en-US" dirty="0">
                <a:sym typeface="Symbol"/>
              </a:rPr>
              <a:t> – </a:t>
            </a:r>
            <a:r>
              <a:rPr lang="kk-KZ" dirty="0">
                <a:sym typeface="Symbol"/>
              </a:rPr>
              <a:t>среднее значение произведения </a:t>
            </a:r>
            <a:r>
              <a:rPr lang="en-US" dirty="0">
                <a:sym typeface="Symbol"/>
              </a:rPr>
              <a:t>X </a:t>
            </a:r>
            <a:r>
              <a:rPr lang="ru-RU" dirty="0">
                <a:sym typeface="Symbol"/>
              </a:rPr>
              <a:t>и </a:t>
            </a:r>
            <a:r>
              <a:rPr lang="en-US" dirty="0">
                <a:sym typeface="Symbol"/>
              </a:rPr>
              <a:t>Y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sym typeface="Symbol"/>
              </a:rPr>
              <a:t></a:t>
            </a:r>
            <a:r>
              <a:rPr lang="en-US" baseline="-25000" dirty="0">
                <a:sym typeface="Symbol"/>
              </a:rPr>
              <a:t>x</a:t>
            </a:r>
            <a:r>
              <a:rPr lang="en-US" dirty="0">
                <a:sym typeface="Symbol"/>
              </a:rPr>
              <a:t> , </a:t>
            </a:r>
            <a:r>
              <a:rPr lang="en-US" baseline="-25000" dirty="0">
                <a:sym typeface="Symbol"/>
              </a:rPr>
              <a:t>y  </a:t>
            </a:r>
            <a:r>
              <a:rPr lang="en-US" dirty="0">
                <a:sym typeface="Symbol"/>
              </a:rPr>
              <a:t>- </a:t>
            </a:r>
            <a:r>
              <a:rPr lang="kk-KZ" dirty="0">
                <a:sym typeface="Symbol"/>
              </a:rPr>
              <a:t>стандартное отклонение значений признаков </a:t>
            </a:r>
            <a:r>
              <a:rPr lang="en-US" dirty="0">
                <a:sym typeface="Symbol"/>
              </a:rPr>
              <a:t>X,Y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ym typeface="Symbol"/>
              </a:rPr>
              <a:t></a:t>
            </a:r>
            <a:r>
              <a:rPr lang="ru-RU" dirty="0" err="1">
                <a:sym typeface="Symbol"/>
              </a:rPr>
              <a:t>х</a:t>
            </a:r>
            <a:r>
              <a:rPr lang="en-US" dirty="0">
                <a:sym typeface="Symbol"/>
              </a:rPr>
              <a:t> = x</a:t>
            </a:r>
            <a:r>
              <a:rPr lang="en-US" baseline="-25000" dirty="0">
                <a:sym typeface="Symbol"/>
              </a:rPr>
              <a:t>i</a:t>
            </a:r>
            <a:r>
              <a:rPr lang="en-US" dirty="0">
                <a:sym typeface="Symbol"/>
              </a:rPr>
              <a:t> / n	</a:t>
            </a:r>
            <a:r>
              <a:rPr lang="ru-RU" dirty="0">
                <a:sym typeface="Symbol"/>
              </a:rPr>
              <a:t> </a:t>
            </a:r>
            <a:r>
              <a:rPr lang="en-US" dirty="0">
                <a:sym typeface="Symbol"/>
              </a:rPr>
              <a:t>y = </a:t>
            </a:r>
            <a:r>
              <a:rPr lang="en-US" dirty="0" err="1">
                <a:sym typeface="Symbol"/>
              </a:rPr>
              <a:t>y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/ n 	 </a:t>
            </a:r>
            <a:r>
              <a:rPr lang="en-US" dirty="0" err="1">
                <a:sym typeface="Symbol"/>
              </a:rPr>
              <a:t>xy</a:t>
            </a:r>
            <a:r>
              <a:rPr lang="en-US" dirty="0">
                <a:sym typeface="Symbol"/>
              </a:rPr>
              <a:t> =x</a:t>
            </a:r>
            <a:r>
              <a:rPr lang="en-US" baseline="-25000" dirty="0">
                <a:sym typeface="Symbol"/>
              </a:rPr>
              <a:t>i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y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/ n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dirty="0"/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0116" y="1643050"/>
            <a:ext cx="2214578" cy="1107289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24166" y="6072206"/>
            <a:ext cx="2857520" cy="571504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524001" y="4725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238612" y="6072206"/>
            <a:ext cx="428628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24629" y="6072206"/>
            <a:ext cx="2633777" cy="571480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524001" y="4916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7596198" y="6000768"/>
            <a:ext cx="428628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4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C23ED4-CD7E-1EE9-E7EA-413FC271D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cap="none" dirty="0">
                <a:solidFill>
                  <a:schemeClr val="accent2"/>
                </a:solidFill>
              </a:rPr>
              <a:t>Что такое меры центральной тенденции</a:t>
            </a:r>
            <a:r>
              <a:rPr lang="ru-RU" dirty="0">
                <a:solidFill>
                  <a:schemeClr val="accent2"/>
                </a:solidFill>
              </a:rPr>
              <a:t>?</a:t>
            </a:r>
            <a:endParaRPr lang="ru-KZ" dirty="0">
              <a:solidFill>
                <a:schemeClr val="accent2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3D4F35D-A8FA-46A2-3C3F-CCFC95A0A4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Какие шкалы существуют?</a:t>
            </a:r>
          </a:p>
          <a:p>
            <a:endParaRPr lang="ru-RU" dirty="0"/>
          </a:p>
          <a:p>
            <a:r>
              <a:rPr lang="ru-RU" dirty="0"/>
              <a:t>Что такое меры изменчивости?</a:t>
            </a:r>
          </a:p>
          <a:p>
            <a:endParaRPr lang="ru-RU" dirty="0"/>
          </a:p>
          <a:p>
            <a:r>
              <a:rPr lang="ru-RU" dirty="0"/>
              <a:t>Какие виды переменных Вы знаете?</a:t>
            </a:r>
          </a:p>
          <a:p>
            <a:endParaRPr lang="ru-RU" dirty="0"/>
          </a:p>
          <a:p>
            <a:r>
              <a:rPr lang="ru-RU" dirty="0"/>
              <a:t>Что такое отклонение от среднего – как оно записывается?</a:t>
            </a:r>
            <a:endParaRPr lang="ru-KZ" dirty="0"/>
          </a:p>
          <a:p>
            <a:endParaRPr lang="ru-KZ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9FA3837-3C43-0FE3-8131-931BFB531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2269" y="2249424"/>
            <a:ext cx="4754880" cy="4023360"/>
          </a:xfrm>
        </p:spPr>
        <p:txBody>
          <a:bodyPr/>
          <a:lstStyle/>
          <a:p>
            <a:r>
              <a:rPr lang="ru-RU" dirty="0"/>
              <a:t>Что такое распределение признака?</a:t>
            </a:r>
          </a:p>
          <a:p>
            <a:endParaRPr lang="ru-RU" dirty="0"/>
          </a:p>
          <a:p>
            <a:r>
              <a:rPr lang="ru-RU" dirty="0"/>
              <a:t>Что такое отклонение от среднего – как оно записывается?</a:t>
            </a:r>
            <a:endParaRPr lang="ru-KZ" dirty="0"/>
          </a:p>
          <a:p>
            <a:endParaRPr lang="ru-RU" dirty="0"/>
          </a:p>
          <a:p>
            <a:r>
              <a:rPr lang="ru-RU" dirty="0"/>
              <a:t>Кто открыл нормальное распределение?</a:t>
            </a:r>
          </a:p>
          <a:p>
            <a:endParaRPr lang="ru-RU" dirty="0"/>
          </a:p>
          <a:p>
            <a:r>
              <a:rPr lang="ru-RU" dirty="0"/>
              <a:t>В чем заключается правило 3</a:t>
            </a:r>
            <a:r>
              <a:rPr lang="en-US" dirty="0">
                <a:sym typeface="Symbol" panose="05050102010706020507" pitchFamily="18" charset="2"/>
              </a:rPr>
              <a:t> </a:t>
            </a:r>
            <a:r>
              <a:rPr lang="ru-RU" dirty="0">
                <a:sym typeface="Symbol" panose="05050102010706020507" pitchFamily="18" charset="2"/>
              </a:rPr>
              <a:t>?</a:t>
            </a:r>
            <a:endParaRPr lang="ru-RU" dirty="0"/>
          </a:p>
          <a:p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48109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49" y="520822"/>
            <a:ext cx="9720072" cy="1499616"/>
          </a:xfrm>
        </p:spPr>
        <p:txBody>
          <a:bodyPr>
            <a:noAutofit/>
          </a:bodyPr>
          <a:lstStyle/>
          <a:p>
            <a:r>
              <a:rPr lang="ru-RU" sz="3200" dirty="0"/>
              <a:t>Для расчета коэффициента корреляции Пирсона необходимо выполнение условий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69" y="3042633"/>
            <a:ext cx="8153400" cy="3114684"/>
          </a:xfrm>
        </p:spPr>
        <p:txBody>
          <a:bodyPr/>
          <a:lstStyle/>
          <a:p>
            <a:r>
              <a:rPr lang="ru-RU" dirty="0"/>
              <a:t>Сравниваемые переменные должны быть получены в интервальной шкале;</a:t>
            </a:r>
          </a:p>
          <a:p>
            <a:r>
              <a:rPr lang="ru-RU" dirty="0"/>
              <a:t>Характер  распределения </a:t>
            </a:r>
            <a:r>
              <a:rPr lang="ru-RU" dirty="0" err="1"/>
              <a:t>коррелируемых</a:t>
            </a:r>
            <a:r>
              <a:rPr lang="ru-RU" dirty="0"/>
              <a:t> величин должен быть близок к нормальному;</a:t>
            </a:r>
          </a:p>
          <a:p>
            <a:r>
              <a:rPr lang="ru-RU" dirty="0"/>
              <a:t>Число варьируемых признаков в сравниваемых переменных должно быть одинаковым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06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36648" y="1600200"/>
            <a:ext cx="8153400" cy="5043510"/>
          </a:xfrm>
        </p:spPr>
        <p:txBody>
          <a:bodyPr>
            <a:normAutofit/>
          </a:bodyPr>
          <a:lstStyle/>
          <a:p>
            <a:r>
              <a:rPr lang="en-US" sz="2800" i="1" dirty="0"/>
              <a:t>r</a:t>
            </a:r>
            <a:r>
              <a:rPr lang="en-US" sz="2800" dirty="0"/>
              <a:t> – </a:t>
            </a:r>
            <a:r>
              <a:rPr lang="ru-RU" sz="2800" dirty="0"/>
              <a:t>коэффициент корреляции Пирсона представляет собой меру линейной зависимости двух переменных</a:t>
            </a:r>
          </a:p>
          <a:p>
            <a:r>
              <a:rPr lang="en-US" sz="2800" i="1" dirty="0"/>
              <a:t>r</a:t>
            </a:r>
            <a:r>
              <a:rPr lang="ru-RU" sz="2800" i="1" baseline="30000" dirty="0"/>
              <a:t>2 </a:t>
            </a:r>
            <a:r>
              <a:rPr lang="ru-RU" sz="2800" i="1" dirty="0"/>
              <a:t>  </a:t>
            </a:r>
            <a:r>
              <a:rPr lang="ru-RU" sz="2800" dirty="0"/>
              <a:t>(коэффициент детерминации) – это доля вариации, общий для двух переменных (иными словами, степень зависимости двух переменных).</a:t>
            </a:r>
          </a:p>
          <a:p>
            <a:r>
              <a:rPr lang="ru-RU" sz="2800" dirty="0"/>
              <a:t>Для оценки зависимости важно знать значение корреляции и  ее </a:t>
            </a:r>
            <a:r>
              <a:rPr lang="ru-RU" sz="2800" i="1" dirty="0"/>
              <a:t>значимость</a:t>
            </a:r>
            <a:r>
              <a:rPr lang="ru-RU" sz="2800" dirty="0"/>
              <a:t>. </a:t>
            </a:r>
          </a:p>
          <a:p>
            <a:r>
              <a:rPr lang="ru-RU" sz="2800" dirty="0"/>
              <a:t>Для установления значимости определяют критическое значение критерия по таблице </a:t>
            </a:r>
            <a:r>
              <a:rPr lang="en-US" sz="2800" i="1" dirty="0"/>
              <a:t>r</a:t>
            </a:r>
            <a:r>
              <a:rPr lang="ru-RU" sz="2800" i="1" baseline="-25000" dirty="0" err="1"/>
              <a:t>кр</a:t>
            </a:r>
            <a:r>
              <a:rPr lang="ru-RU" sz="2800" i="1" dirty="0"/>
              <a:t>  </a:t>
            </a:r>
            <a:r>
              <a:rPr lang="ru-RU" sz="2800" dirty="0"/>
              <a:t>для заданного </a:t>
            </a:r>
            <a:r>
              <a:rPr lang="kk-KZ" sz="2800" dirty="0"/>
              <a:t>объема выборки </a:t>
            </a:r>
            <a:r>
              <a:rPr lang="en-US" sz="2800" b="1" i="1" dirty="0"/>
              <a:t>n</a:t>
            </a:r>
            <a:endParaRPr lang="kk-KZ" sz="2800" b="1" i="1" dirty="0"/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713383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006" y="100584"/>
            <a:ext cx="9720072" cy="1499616"/>
          </a:xfrm>
        </p:spPr>
        <p:txBody>
          <a:bodyPr/>
          <a:lstStyle/>
          <a:p>
            <a:r>
              <a:rPr lang="kk-KZ" dirty="0"/>
              <a:t>Сравнение </a:t>
            </a:r>
            <a:r>
              <a:rPr lang="en-US" i="1" dirty="0"/>
              <a:t>r</a:t>
            </a:r>
            <a:r>
              <a:rPr lang="ru-RU" dirty="0"/>
              <a:t> и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ru-RU" i="1" baseline="-25000" dirty="0" err="1"/>
              <a:t>кр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7279" y="3313090"/>
            <a:ext cx="10856889" cy="1877096"/>
          </a:xfrm>
        </p:spPr>
        <p:txBody>
          <a:bodyPr>
            <a:normAutofit/>
          </a:bodyPr>
          <a:lstStyle/>
          <a:p>
            <a:r>
              <a:rPr lang="ru-RU" sz="3200" dirty="0"/>
              <a:t>Если  </a:t>
            </a:r>
            <a:r>
              <a:rPr lang="ru-RU" sz="3200" dirty="0">
                <a:sym typeface="Symbol"/>
              </a:rPr>
              <a:t> </a:t>
            </a:r>
            <a:r>
              <a:rPr lang="en-US" sz="3200" i="1" dirty="0"/>
              <a:t>r</a:t>
            </a:r>
            <a:r>
              <a:rPr lang="ru-RU" sz="3200" dirty="0">
                <a:sym typeface="Symbol"/>
              </a:rPr>
              <a:t>   </a:t>
            </a:r>
            <a:r>
              <a:rPr lang="en-US" sz="3200" dirty="0">
                <a:sym typeface="Symbol"/>
              </a:rPr>
              <a:t>&lt; </a:t>
            </a:r>
            <a:r>
              <a:rPr lang="en-US" sz="3200" i="1" dirty="0"/>
              <a:t>r</a:t>
            </a:r>
            <a:r>
              <a:rPr lang="ru-RU" sz="3200" i="1" baseline="-25000" dirty="0" err="1"/>
              <a:t>кр</a:t>
            </a:r>
            <a:r>
              <a:rPr lang="en-US" sz="3200" i="1" baseline="-25000" dirty="0"/>
              <a:t>  </a:t>
            </a:r>
            <a:r>
              <a:rPr lang="ru-RU" sz="3200" i="1" baseline="-25000" dirty="0"/>
              <a:t>,</a:t>
            </a:r>
            <a:r>
              <a:rPr lang="ru-RU" sz="3200" i="1" dirty="0"/>
              <a:t> то </a:t>
            </a:r>
            <a:r>
              <a:rPr lang="en-US" sz="3200" i="1" dirty="0"/>
              <a:t>r</a:t>
            </a:r>
            <a:r>
              <a:rPr lang="ru-RU" sz="3200" i="1" baseline="-25000" dirty="0"/>
              <a:t> </a:t>
            </a:r>
            <a:r>
              <a:rPr lang="ru-RU" sz="3200" i="1" dirty="0"/>
              <a:t> - незначим, т.е. нет линейной связи</a:t>
            </a:r>
          </a:p>
          <a:p>
            <a:r>
              <a:rPr lang="ru-RU" sz="3200" i="1" dirty="0">
                <a:sym typeface="Symbol"/>
              </a:rPr>
              <a:t>Если </a:t>
            </a:r>
            <a:r>
              <a:rPr lang="ru-RU" sz="3200" dirty="0">
                <a:sym typeface="Symbol"/>
              </a:rPr>
              <a:t> </a:t>
            </a:r>
            <a:r>
              <a:rPr lang="en-US" sz="3200" i="1" dirty="0"/>
              <a:t>r</a:t>
            </a:r>
            <a:r>
              <a:rPr lang="ru-RU" sz="3200" dirty="0">
                <a:sym typeface="Symbol"/>
              </a:rPr>
              <a:t>  </a:t>
            </a:r>
            <a:r>
              <a:rPr lang="en-US" sz="3200" dirty="0">
                <a:sym typeface="Symbol"/>
              </a:rPr>
              <a:t>&gt;  </a:t>
            </a:r>
            <a:r>
              <a:rPr lang="en-US" sz="3200" i="1" dirty="0"/>
              <a:t>r</a:t>
            </a:r>
            <a:r>
              <a:rPr lang="ru-RU" sz="3200" i="1" baseline="-25000" dirty="0" err="1"/>
              <a:t>кр</a:t>
            </a:r>
            <a:r>
              <a:rPr lang="en-US" sz="3200" i="1" baseline="-25000" dirty="0"/>
              <a:t>  </a:t>
            </a:r>
            <a:r>
              <a:rPr lang="ru-RU" sz="3200" i="1" baseline="-25000" dirty="0"/>
              <a:t>,</a:t>
            </a:r>
            <a:r>
              <a:rPr lang="ru-RU" sz="3200" i="1" dirty="0"/>
              <a:t> то </a:t>
            </a:r>
            <a:r>
              <a:rPr lang="en-US" sz="3200" i="1" dirty="0"/>
              <a:t>r</a:t>
            </a:r>
            <a:r>
              <a:rPr lang="ru-RU" sz="3200" i="1" baseline="-25000" dirty="0"/>
              <a:t> </a:t>
            </a:r>
            <a:r>
              <a:rPr lang="ru-RU" sz="3200" i="1" dirty="0"/>
              <a:t> - значим, т.е. </a:t>
            </a:r>
            <a:r>
              <a:rPr lang="kk-KZ" sz="3200" i="1" dirty="0"/>
              <a:t>имеется</a:t>
            </a:r>
            <a:r>
              <a:rPr lang="ru-RU" sz="3200" i="1" dirty="0"/>
              <a:t> линейная связь</a:t>
            </a:r>
            <a:endParaRPr lang="ru-RU" sz="32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955317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24128" y="121577"/>
            <a:ext cx="9720072" cy="1499616"/>
          </a:xfrm>
        </p:spPr>
        <p:txBody>
          <a:bodyPr>
            <a:normAutofit/>
          </a:bodyPr>
          <a:lstStyle/>
          <a:p>
            <a:r>
              <a:rPr lang="kk-KZ" dirty="0"/>
              <a:t>Пример</a:t>
            </a:r>
            <a:r>
              <a:rPr lang="ru-RU" dirty="0"/>
              <a:t>.  </a:t>
            </a:r>
            <a:r>
              <a:rPr lang="ru-RU" sz="3100" dirty="0"/>
              <a:t>Измерены на одной выборке абстрактное </a:t>
            </a:r>
            <a:r>
              <a:rPr lang="en-US" sz="3100" dirty="0"/>
              <a:t>X </a:t>
            </a:r>
            <a:r>
              <a:rPr lang="ru-RU" sz="3100" dirty="0"/>
              <a:t>и вербальное</a:t>
            </a:r>
            <a:r>
              <a:rPr lang="en-US" sz="3100" dirty="0"/>
              <a:t> Y</a:t>
            </a:r>
            <a:r>
              <a:rPr lang="ru-RU" sz="3100" dirty="0"/>
              <a:t> мышление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2133601" y="1589088"/>
          <a:ext cx="8105779" cy="220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68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Номер испытуемого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2166938" y="4857750"/>
          <a:ext cx="8016876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Номер</a:t>
                      </a:r>
                      <a:r>
                        <a:rPr lang="kk-KZ" baseline="0" dirty="0"/>
                        <a:t> испытуемого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30000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  <a:r>
                        <a:rPr lang="en-US" baseline="30000" dirty="0"/>
                        <a:t>2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Рукописный ввод 1"/>
              <p14:cNvContentPartPr/>
              <p14:nvPr/>
            </p14:nvContentPartPr>
            <p14:xfrm>
              <a:off x="35640" y="5786280"/>
              <a:ext cx="360" cy="360"/>
            </p14:xfrm>
          </p:contentPart>
        </mc:Choice>
        <mc:Fallback xmlns="">
          <p:pic>
            <p:nvPicPr>
              <p:cNvPr id="2" name="Рукописный ввод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280" y="577692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82871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7"/>
          <p:cNvGraphicFramePr>
            <a:graphicFrameLocks/>
          </p:cNvGraphicFramePr>
          <p:nvPr/>
        </p:nvGraphicFramePr>
        <p:xfrm>
          <a:off x="2095472" y="357166"/>
          <a:ext cx="8016876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61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Номер</a:t>
                      </a:r>
                      <a:r>
                        <a:rPr lang="kk-KZ" baseline="0" dirty="0"/>
                        <a:t> испытуемого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30000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  <a:r>
                        <a:rPr lang="en-US" baseline="30000" dirty="0"/>
                        <a:t>2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Среднее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</a:t>
                      </a:r>
                      <a:r>
                        <a:rPr lang="ru-RU" dirty="0" err="1">
                          <a:sym typeface="Symbol"/>
                        </a:rPr>
                        <a:t>х</a:t>
                      </a:r>
                      <a:r>
                        <a:rPr lang="en-US" dirty="0">
                          <a:sym typeface="Symbol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</a:t>
                      </a:r>
                      <a:r>
                        <a:rPr lang="en-US" dirty="0">
                          <a:sym typeface="Symbol"/>
                        </a:rPr>
                        <a:t>y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</a:t>
                      </a:r>
                      <a:r>
                        <a:rPr lang="ru-RU" dirty="0" err="1">
                          <a:sym typeface="Symbol"/>
                        </a:rPr>
                        <a:t>х</a:t>
                      </a:r>
                      <a:r>
                        <a:rPr lang="en-US" dirty="0">
                          <a:sym typeface="Symbol"/>
                        </a:rPr>
                        <a:t> 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1951" y="5357826"/>
            <a:ext cx="306163" cy="428628"/>
          </a:xfrm>
          <a:prstGeom prst="rect">
            <a:avLst/>
          </a:prstGeom>
          <a:noFill/>
        </p:spPr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10710" y="5357826"/>
            <a:ext cx="323150" cy="357166"/>
          </a:xfrm>
          <a:prstGeom prst="rect">
            <a:avLst/>
          </a:prstGeom>
          <a:noFill/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524001" y="4725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9310710" y="5357826"/>
            <a:ext cx="357190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0" y="6072206"/>
            <a:ext cx="850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</a:t>
            </a:r>
            <a:r>
              <a:rPr lang="en-US" baseline="-25000" dirty="0">
                <a:sym typeface="Symbol"/>
              </a:rPr>
              <a:t>x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 		 </a:t>
            </a:r>
            <a:r>
              <a:rPr lang="en-US" baseline="-25000" dirty="0">
                <a:sym typeface="Symbol"/>
              </a:rPr>
              <a:t>y</a:t>
            </a:r>
            <a:r>
              <a:rPr lang="en-US" baseline="30000" dirty="0">
                <a:sym typeface="Symbol"/>
              </a:rPr>
              <a:t>2			</a:t>
            </a:r>
            <a:r>
              <a:rPr lang="en-US" dirty="0">
                <a:sym typeface="Symbol"/>
              </a:rPr>
              <a:t></a:t>
            </a:r>
            <a:r>
              <a:rPr lang="en-US" baseline="-25000" dirty="0">
                <a:sym typeface="Symbol"/>
              </a:rPr>
              <a:t>x</a:t>
            </a:r>
            <a:r>
              <a:rPr lang="en-US" dirty="0">
                <a:sym typeface="Symbol"/>
              </a:rPr>
              <a:t> , </a:t>
            </a:r>
            <a:r>
              <a:rPr lang="en-US" baseline="-25000" dirty="0">
                <a:sym typeface="Symbol"/>
              </a:rPr>
              <a:t>y		</a:t>
            </a:r>
            <a:r>
              <a:rPr lang="en-US" i="1" dirty="0">
                <a:sym typeface="Symbol"/>
              </a:rPr>
              <a:t>r</a:t>
            </a:r>
            <a:r>
              <a:rPr lang="en-US" dirty="0">
                <a:sym typeface="Symbol"/>
              </a:rPr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2390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460" y="842794"/>
            <a:ext cx="9720072" cy="1499616"/>
          </a:xfrm>
        </p:spPr>
        <p:txBody>
          <a:bodyPr/>
          <a:lstStyle/>
          <a:p>
            <a:r>
              <a:rPr lang="ru-RU" dirty="0">
                <a:sym typeface="Symbol"/>
              </a:rPr>
              <a:t></a:t>
            </a:r>
            <a:r>
              <a:rPr lang="en-US" dirty="0">
                <a:sym typeface="Symbol"/>
              </a:rPr>
              <a:t>=0.05 n=10 </a:t>
            </a:r>
            <a:br>
              <a:rPr lang="kk-KZ" dirty="0">
                <a:sym typeface="Symbol"/>
              </a:rPr>
            </a:br>
            <a:r>
              <a:rPr lang="en-US" dirty="0">
                <a:sym typeface="Symbol"/>
              </a:rPr>
              <a:t>r</a:t>
            </a:r>
            <a:r>
              <a:rPr lang="kk-KZ" baseline="-25000" dirty="0">
                <a:sym typeface="Symbol"/>
              </a:rPr>
              <a:t>кр</a:t>
            </a:r>
            <a:r>
              <a:rPr lang="en-US" dirty="0">
                <a:sym typeface="Symbol"/>
              </a:rPr>
              <a:t>   </a:t>
            </a:r>
            <a:endParaRPr lang="ru-RU" dirty="0"/>
          </a:p>
        </p:txBody>
      </p:sp>
      <p:pic>
        <p:nvPicPr>
          <p:cNvPr id="3" name="Рисунок 2" descr="IMG_20201105_1114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074158" y="1051469"/>
            <a:ext cx="6480048" cy="486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643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>
                <a:hlinkClick r:id="rId2"/>
              </a:rPr>
              <a:t>https://statanaliz.info/statistica/korrelyaciya-i-regressiya/linejnyj-koefficient-korrelyacii-pirsona/</a:t>
            </a:r>
            <a:endParaRPr lang="ru-RU" dirty="0"/>
          </a:p>
          <a:p>
            <a:endParaRPr lang="ru-RU" dirty="0"/>
          </a:p>
          <a:p>
            <a:r>
              <a:rPr lang="lt-LT" dirty="0"/>
              <a:t>https://statpsy.ru/pearson/linear-pirson/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4541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4214810" cy="1485888"/>
          </a:xfrm>
        </p:spPr>
        <p:txBody>
          <a:bodyPr>
            <a:noAutofit/>
          </a:bodyPr>
          <a:lstStyle/>
          <a:p>
            <a:r>
              <a:rPr lang="ru-RU" sz="2800" dirty="0"/>
              <a:t>Задание </a:t>
            </a:r>
            <a:br>
              <a:rPr lang="ru-RU" sz="2800" dirty="0"/>
            </a:br>
            <a:r>
              <a:rPr lang="ru-RU" sz="2800" dirty="0"/>
              <a:t>Рассчитать коэффициент корреляции</a:t>
            </a: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167306" y="0"/>
          <a:ext cx="51435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5617">
                <a:tc>
                  <a:txBody>
                    <a:bodyPr/>
                    <a:lstStyle/>
                    <a:p>
                      <a:r>
                        <a:rPr lang="ru-RU" dirty="0"/>
                        <a:t>Респондент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Вербальный интеллект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Успеваемость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0318"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952596" y="1928803"/>
            <a:ext cx="24288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школьников был измерен коэффициент развития вербального интеллекта. В конце года  посчитали общий балл по успеваемости. </a:t>
            </a:r>
          </a:p>
          <a:p>
            <a:r>
              <a:rPr lang="ru-RU" dirty="0"/>
              <a:t>Есть ли зависимость между развитием вербального</a:t>
            </a:r>
          </a:p>
          <a:p>
            <a:r>
              <a:rPr lang="ru-RU" dirty="0"/>
              <a:t>интеллекта и успеваемостью? Результаты тестирования занесены в таблицу.</a:t>
            </a:r>
          </a:p>
        </p:txBody>
      </p:sp>
    </p:spTree>
    <p:extLst>
      <p:ext uri="{BB962C8B-B14F-4D97-AF65-F5344CB8AC3E}">
        <p14:creationId xmlns:p14="http://schemas.microsoft.com/office/powerpoint/2010/main" val="3130729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790EA-799F-7387-9D54-6BD5DB6A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2AB850-252A-CC07-5A5D-2316A967C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583223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64592"/>
            <a:ext cx="9720072" cy="1499616"/>
          </a:xfrm>
        </p:spPr>
        <p:txBody>
          <a:bodyPr>
            <a:normAutofit/>
          </a:bodyPr>
          <a:lstStyle/>
          <a:p>
            <a:r>
              <a:rPr lang="kk-KZ" dirty="0"/>
              <a:t>Характеристики </a:t>
            </a:r>
            <a:br>
              <a:rPr lang="kk-KZ" dirty="0"/>
            </a:br>
            <a:r>
              <a:rPr lang="kk-KZ" dirty="0"/>
              <a:t>формы распредления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idx="1"/>
          </p:nvPr>
        </p:nvSpPr>
        <p:spPr>
          <a:xfrm>
            <a:off x="1024127" y="1980675"/>
            <a:ext cx="10424923" cy="4524899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Асимметри</a:t>
            </a:r>
            <a:r>
              <a:rPr lang="kk-KZ" dirty="0"/>
              <a:t>я</a:t>
            </a:r>
          </a:p>
          <a:p>
            <a:endParaRPr lang="ru-RU" dirty="0"/>
          </a:p>
          <a:p>
            <a:r>
              <a:rPr lang="ru-RU" dirty="0"/>
              <a:t>Для симметрического распределения </a:t>
            </a:r>
            <a:r>
              <a:rPr lang="en-US" dirty="0"/>
              <a:t>As= 0</a:t>
            </a:r>
            <a:endParaRPr lang="ru-RU" dirty="0"/>
          </a:p>
          <a:p>
            <a:endParaRPr lang="ru-RU" dirty="0"/>
          </a:p>
          <a:p>
            <a:r>
              <a:rPr lang="ru-RU" dirty="0"/>
              <a:t>К.Пирсон  ввел другой </a:t>
            </a:r>
            <a:r>
              <a:rPr lang="ru-RU" b="1" dirty="0">
                <a:solidFill>
                  <a:srgbClr val="FF0000"/>
                </a:solidFill>
              </a:rPr>
              <a:t>показатель асимметрии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en-US" dirty="0"/>
              <a:t>As=</a:t>
            </a:r>
            <a:r>
              <a:rPr lang="ru-RU" dirty="0"/>
              <a:t>(М-Мо)/</a:t>
            </a:r>
            <a:r>
              <a:rPr lang="ru-RU" dirty="0">
                <a:sym typeface="Symbol"/>
              </a:rPr>
              <a:t></a:t>
            </a:r>
          </a:p>
          <a:p>
            <a:r>
              <a:rPr lang="ru-RU" b="1" dirty="0">
                <a:solidFill>
                  <a:srgbClr val="FF0000"/>
                </a:solidFill>
                <a:sym typeface="Symbol"/>
              </a:rPr>
              <a:t>Стандартное  отклонение </a:t>
            </a:r>
            <a:r>
              <a:rPr lang="ru-RU" dirty="0">
                <a:sym typeface="Symbol"/>
              </a:rPr>
              <a:t>показателя асимметрии по  </a:t>
            </a:r>
          </a:p>
          <a:p>
            <a:r>
              <a:rPr lang="ru-RU" dirty="0">
                <a:sym typeface="Symbol"/>
              </a:rPr>
              <a:t>(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 		</a:t>
            </a:r>
            <a:r>
              <a:rPr lang="ru-RU" dirty="0">
                <a:sym typeface="Symbol"/>
              </a:rPr>
              <a:t>, </a:t>
            </a:r>
            <a:r>
              <a:rPr lang="en-US" dirty="0">
                <a:sym typeface="Symbol"/>
              </a:rPr>
              <a:t>n – </a:t>
            </a:r>
            <a:r>
              <a:rPr lang="kk-KZ" dirty="0">
                <a:sym typeface="Symbol"/>
              </a:rPr>
              <a:t>число наблюдений</a:t>
            </a:r>
          </a:p>
          <a:p>
            <a:r>
              <a:rPr lang="kk-KZ" dirty="0">
                <a:sym typeface="Symbol"/>
              </a:rPr>
              <a:t>Если </a:t>
            </a:r>
            <a:r>
              <a:rPr lang="en-US" dirty="0">
                <a:sym typeface="Symbol"/>
              </a:rPr>
              <a:t>As</a:t>
            </a:r>
            <a:r>
              <a:rPr lang="kk-KZ" dirty="0">
                <a:sym typeface="Symbol"/>
              </a:rPr>
              <a:t></a:t>
            </a:r>
            <a:r>
              <a:rPr lang="en-US" dirty="0">
                <a:sym typeface="Symbol"/>
              </a:rPr>
              <a:t>&lt;3(As)</a:t>
            </a:r>
            <a:r>
              <a:rPr lang="ru-RU" dirty="0">
                <a:sym typeface="Symbol"/>
              </a:rPr>
              <a:t>, то распределение симметрическое</a:t>
            </a:r>
          </a:p>
          <a:p>
            <a:r>
              <a:rPr lang="kk-KZ" dirty="0">
                <a:sym typeface="Symbol"/>
              </a:rPr>
              <a:t>  </a:t>
            </a:r>
            <a:r>
              <a:rPr lang="en-US" dirty="0">
                <a:sym typeface="Symbol"/>
              </a:rPr>
              <a:t>As</a:t>
            </a:r>
            <a:r>
              <a:rPr lang="kk-KZ" dirty="0">
                <a:sym typeface="Symbol"/>
              </a:rPr>
              <a:t></a:t>
            </a:r>
            <a:r>
              <a:rPr lang="en-US" dirty="0">
                <a:sym typeface="Symbol"/>
              </a:rPr>
              <a:t>&gt;3(As)</a:t>
            </a:r>
            <a:r>
              <a:rPr lang="ru-RU" dirty="0">
                <a:sym typeface="Symbol"/>
              </a:rPr>
              <a:t>, то распределение асимметрическое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95945" y="5076503"/>
            <a:ext cx="714380" cy="489861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1" y="729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Отрицательный и положительный коэффициент асимметр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4576" y="2726044"/>
            <a:ext cx="4411610" cy="157163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107921" y="4565211"/>
            <a:ext cx="3944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As&lt;0		 </a:t>
            </a:r>
            <a:r>
              <a:rPr lang="kk-KZ" dirty="0"/>
              <a:t>	</a:t>
            </a:r>
            <a:r>
              <a:rPr lang="en-US" dirty="0"/>
              <a:t>As&gt;0</a:t>
            </a:r>
          </a:p>
          <a:p>
            <a:r>
              <a:rPr lang="kk-KZ" dirty="0"/>
              <a:t>Правостороннее расп Левостороннее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00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9720" y="285728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spcBef>
                <a:spcPct val="0"/>
              </a:spcBef>
              <a:defRPr/>
            </a:pPr>
            <a:r>
              <a:rPr lang="kk-KZ" sz="2800" dirty="0">
                <a:latin typeface="+mj-lt"/>
                <a:ea typeface="+mj-ea"/>
                <a:cs typeface="+mj-cs"/>
              </a:rPr>
              <a:t>Литература</a:t>
            </a:r>
            <a:endParaRPr lang="ru-RU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1014884" y="1000109"/>
            <a:ext cx="10761783" cy="5857891"/>
          </a:xfrm>
        </p:spPr>
        <p:txBody>
          <a:bodyPr>
            <a:noAutofit/>
          </a:bodyPr>
          <a:lstStyle/>
          <a:p>
            <a:r>
              <a:rPr lang="ru-RU" sz="1600" dirty="0"/>
              <a:t>Новикова Н.В., Новиков А.И. Математические методы в психологии. – М., 2015 (</a:t>
            </a:r>
            <a:r>
              <a:rPr lang="en-US" sz="1600" dirty="0" err="1"/>
              <a:t>Exel</a:t>
            </a:r>
            <a:r>
              <a:rPr lang="en-US" sz="1600" dirty="0"/>
              <a:t> </a:t>
            </a:r>
            <a:r>
              <a:rPr lang="kk-KZ" sz="1600" dirty="0"/>
              <a:t>и </a:t>
            </a:r>
            <a:r>
              <a:rPr lang="en-US" sz="1600" dirty="0"/>
              <a:t>SPSS</a:t>
            </a:r>
            <a:r>
              <a:rPr lang="ru-RU" sz="1600" dirty="0"/>
              <a:t>)</a:t>
            </a:r>
          </a:p>
          <a:p>
            <a:r>
              <a:rPr lang="ru-RU" sz="1600" dirty="0"/>
              <a:t>Гребенникова, И. В. Методы математической обработки экспериментальных данных: </a:t>
            </a:r>
            <a:r>
              <a:rPr lang="ru-RU" sz="1600" dirty="0" err="1"/>
              <a:t>учеб-но-методическое</a:t>
            </a:r>
            <a:r>
              <a:rPr lang="ru-RU" sz="1600" dirty="0"/>
              <a:t> пособие / И. В. Гребенникова. — Екатеринбург : Изд-во  Урал. ун-та, 2015. — 124 с.</a:t>
            </a:r>
          </a:p>
          <a:p>
            <a:r>
              <a:rPr lang="ru-RU" sz="1600" dirty="0" err="1"/>
              <a:t>Наследов</a:t>
            </a:r>
            <a:r>
              <a:rPr lang="ru-RU" sz="16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kk-KZ" sz="1600" dirty="0"/>
              <a:t>Болтаева Ә.М. Психологиялық ғылыми зерттеулерді ұйымдастыру: оқу құралы. – Алматы, 2015. – 122 б.</a:t>
            </a:r>
            <a:endParaRPr lang="ru-RU" sz="1600" dirty="0"/>
          </a:p>
          <a:p>
            <a:r>
              <a:rPr lang="ru-RU" sz="1600" dirty="0"/>
              <a:t>Титкова Л.С. Математические методы в психологии. - Владивосток, 2002. – 85с.</a:t>
            </a:r>
          </a:p>
          <a:p>
            <a:r>
              <a:rPr lang="ru-RU" sz="1600" dirty="0"/>
              <a:t>Сидоренко, Е. В.     Методы математической обработки в психологии [Текст] : монография / Е. В. Сидоренко. - Санкт-Петербург : Социально-психологический центр, 1996. - 349,[3] с.</a:t>
            </a:r>
          </a:p>
          <a:p>
            <a:r>
              <a:rPr lang="en-US" sz="1600" dirty="0"/>
              <a:t>George D., </a:t>
            </a:r>
            <a:r>
              <a:rPr lang="en-US" sz="1600" dirty="0" err="1"/>
              <a:t>Mallery</a:t>
            </a:r>
            <a:r>
              <a:rPr lang="en-US" sz="1600" dirty="0"/>
              <a:t> P. IBM SPSS Statistics 23 Step by Step: A Simple Guide and Reference. – </a:t>
            </a:r>
            <a:r>
              <a:rPr lang="en-US" sz="1600" dirty="0" err="1"/>
              <a:t>Routledge</a:t>
            </a:r>
            <a:r>
              <a:rPr lang="en-US" sz="1600" dirty="0"/>
              <a:t>, 2016. </a:t>
            </a:r>
            <a:endParaRPr lang="ru-RU" sz="1600" dirty="0"/>
          </a:p>
          <a:p>
            <a:r>
              <a:rPr lang="lt-LT" sz="1600" dirty="0">
                <a:hlinkClick r:id="rId2"/>
              </a:rPr>
              <a:t>https://ru.coursera.org/lecture/matematicheskiye-metody-v-psikhologii/vidieo-3-1-normal-noie-raspriedielieniie-pbNpV</a:t>
            </a:r>
            <a:endParaRPr lang="ru-RU" sz="1600" dirty="0"/>
          </a:p>
          <a:p>
            <a:endParaRPr lang="ru-RU" sz="1600" dirty="0"/>
          </a:p>
          <a:p>
            <a:r>
              <a:rPr lang="en-US" sz="1600" dirty="0"/>
              <a:t>Z-</a:t>
            </a:r>
            <a:r>
              <a:rPr lang="kk-KZ" sz="1600" dirty="0"/>
              <a:t>преобразование</a:t>
            </a:r>
          </a:p>
          <a:p>
            <a:r>
              <a:rPr lang="en-US" sz="1600" dirty="0">
                <a:hlinkClick r:id="rId3"/>
              </a:rPr>
              <a:t>https://statanaliz.info/statistica/teoriya-veroyatnostej/normalnoe-raspredelenie-v-excel/</a:t>
            </a:r>
            <a:endParaRPr lang="kk-KZ" sz="1600" dirty="0"/>
          </a:p>
          <a:p>
            <a:r>
              <a:rPr lang="kk-KZ" sz="1600" dirty="0"/>
              <a:t>Доска Гальтона </a:t>
            </a:r>
            <a:r>
              <a:rPr lang="en-US" sz="1600" dirty="0">
                <a:hlinkClick r:id="rId4"/>
              </a:rPr>
              <a:t>https://www.youtube.com/watch?v=EDkDv7CzHP0&amp;ab_channel=EduSpb</a:t>
            </a:r>
            <a:endParaRPr lang="kk-KZ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39848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034" y="307336"/>
            <a:ext cx="11663966" cy="1276336"/>
          </a:xfrm>
        </p:spPr>
        <p:txBody>
          <a:bodyPr>
            <a:normAutofit fontScale="90000"/>
          </a:bodyPr>
          <a:lstStyle/>
          <a:p>
            <a:r>
              <a:rPr lang="kk-KZ" dirty="0"/>
              <a:t>Мера отклонения формы строения вершины симметрической кривой от нормальной </a:t>
            </a:r>
            <a:r>
              <a:rPr lang="ru-RU" dirty="0"/>
              <a:t>= показатель эксцесса </a:t>
            </a:r>
            <a:r>
              <a:rPr lang="en-US" i="1" dirty="0"/>
              <a:t>Ex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36372" y="1854558"/>
            <a:ext cx="8974428" cy="5003442"/>
          </a:xfrm>
        </p:spPr>
        <p:txBody>
          <a:bodyPr>
            <a:normAutofit lnSpcReduction="10000"/>
          </a:bodyPr>
          <a:lstStyle/>
          <a:p>
            <a:r>
              <a:rPr lang="kk-KZ" dirty="0"/>
              <a:t>Для нормального распределения </a:t>
            </a:r>
          </a:p>
          <a:p>
            <a:r>
              <a:rPr lang="kk-KZ" dirty="0">
                <a:sym typeface="Symbol"/>
              </a:rPr>
              <a:t></a:t>
            </a:r>
            <a:r>
              <a:rPr lang="kk-KZ" baseline="-25000" dirty="0">
                <a:sym typeface="Symbol"/>
              </a:rPr>
              <a:t>4</a:t>
            </a:r>
            <a:r>
              <a:rPr lang="kk-KZ" dirty="0">
                <a:sym typeface="Symbol"/>
              </a:rPr>
              <a:t> </a:t>
            </a:r>
            <a:r>
              <a:rPr lang="ru-RU" dirty="0">
                <a:sym typeface="Symbol"/>
              </a:rPr>
              <a:t>= 3</a:t>
            </a:r>
            <a:r>
              <a:rPr lang="ru-RU" baseline="30000" dirty="0">
                <a:sym typeface="Symbol"/>
              </a:rPr>
              <a:t>4</a:t>
            </a:r>
            <a:r>
              <a:rPr lang="ru-RU" dirty="0">
                <a:sym typeface="Symbol"/>
              </a:rPr>
              <a:t>		</a:t>
            </a:r>
            <a:r>
              <a:rPr lang="kk-KZ" dirty="0">
                <a:sym typeface="Symbol"/>
              </a:rPr>
              <a:t> </a:t>
            </a:r>
            <a:r>
              <a:rPr lang="kk-KZ" baseline="-25000" dirty="0">
                <a:sym typeface="Symbol"/>
              </a:rPr>
              <a:t>4</a:t>
            </a:r>
            <a:r>
              <a:rPr lang="kk-KZ" dirty="0">
                <a:sym typeface="Symbol"/>
              </a:rPr>
              <a:t> </a:t>
            </a:r>
            <a:r>
              <a:rPr lang="ru-RU" dirty="0">
                <a:sym typeface="Symbol"/>
              </a:rPr>
              <a:t>= </a:t>
            </a:r>
            <a:r>
              <a:rPr lang="ru-RU" sz="2800" dirty="0">
                <a:sym typeface="Symbol"/>
              </a:rPr>
              <a:t>((</a:t>
            </a:r>
            <a:r>
              <a:rPr lang="ru-RU" sz="2800" i="1" dirty="0" err="1">
                <a:sym typeface="Symbol"/>
              </a:rPr>
              <a:t>х</a:t>
            </a:r>
            <a:r>
              <a:rPr lang="lt-LT" sz="2800" i="1" baseline="-25000" dirty="0">
                <a:sym typeface="Symbol"/>
              </a:rPr>
              <a:t>i</a:t>
            </a:r>
            <a:r>
              <a:rPr lang="lt-LT" sz="2800" i="1" dirty="0">
                <a:sym typeface="Symbol"/>
              </a:rPr>
              <a:t> - </a:t>
            </a:r>
            <a:r>
              <a:rPr lang="ru-RU" sz="2800" i="1" dirty="0">
                <a:sym typeface="Symbol"/>
              </a:rPr>
              <a:t>М</a:t>
            </a:r>
            <a:r>
              <a:rPr lang="ru-RU" sz="2800" dirty="0">
                <a:sym typeface="Symbol"/>
              </a:rPr>
              <a:t>)</a:t>
            </a:r>
            <a:r>
              <a:rPr lang="ru-RU" sz="2800" baseline="30000" dirty="0">
                <a:sym typeface="Symbol"/>
              </a:rPr>
              <a:t>4</a:t>
            </a:r>
            <a:r>
              <a:rPr lang="ru-RU" sz="2800" dirty="0">
                <a:sym typeface="Symbol"/>
              </a:rPr>
              <a:t> ) / </a:t>
            </a:r>
            <a:r>
              <a:rPr lang="lt-LT" sz="2800" dirty="0">
                <a:sym typeface="Symbol"/>
              </a:rPr>
              <a:t>n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- величина </a:t>
            </a:r>
            <a:r>
              <a:rPr lang="ru-RU" sz="2800" b="1" i="1" dirty="0">
                <a:solidFill>
                  <a:srgbClr val="00B050"/>
                </a:solidFill>
              </a:rPr>
              <a:t>центрального момента  четвертого порядка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Если вершину нормального распределения считать стандартной формой, то другие распределения, отличающиеся от нормального, можно разделить на </a:t>
            </a:r>
            <a:r>
              <a:rPr lang="ru-RU" sz="2800" b="1" i="1" dirty="0">
                <a:solidFill>
                  <a:srgbClr val="FF0000"/>
                </a:solidFill>
                <a:sym typeface="Symbol"/>
              </a:rPr>
              <a:t>островершинные</a:t>
            </a:r>
            <a:r>
              <a:rPr lang="ru-RU" sz="2800" dirty="0">
                <a:sym typeface="Symbol"/>
              </a:rPr>
              <a:t> и </a:t>
            </a:r>
            <a:r>
              <a:rPr lang="ru-RU" sz="2800" b="1" i="1" dirty="0">
                <a:solidFill>
                  <a:srgbClr val="FF0000"/>
                </a:solidFill>
                <a:sym typeface="Symbol"/>
              </a:rPr>
              <a:t>плосковершинные</a:t>
            </a:r>
            <a:r>
              <a:rPr lang="ru-RU" sz="2800" dirty="0">
                <a:sym typeface="Symbol"/>
              </a:rPr>
              <a:t> (</a:t>
            </a:r>
            <a:r>
              <a:rPr lang="ru-RU" sz="2800" dirty="0" err="1">
                <a:sym typeface="Symbol"/>
              </a:rPr>
              <a:t>Ех</a:t>
            </a:r>
            <a:r>
              <a:rPr lang="en-US" sz="2800" dirty="0">
                <a:sym typeface="Symbol"/>
              </a:rPr>
              <a:t>&gt;0</a:t>
            </a:r>
            <a:r>
              <a:rPr lang="ru-RU" sz="2800" dirty="0">
                <a:sym typeface="Symbol"/>
              </a:rPr>
              <a:t>, </a:t>
            </a:r>
            <a:r>
              <a:rPr lang="en-US" sz="2800" dirty="0">
                <a:sym typeface="Symbol"/>
              </a:rPr>
              <a:t>Ex&lt;0</a:t>
            </a:r>
            <a:r>
              <a:rPr lang="ru-RU" sz="2800" dirty="0">
                <a:sym typeface="Symbol"/>
              </a:rPr>
              <a:t>)</a:t>
            </a:r>
            <a:endParaRPr lang="en-US" sz="2800" dirty="0">
              <a:sym typeface="Symbol"/>
            </a:endParaRPr>
          </a:p>
          <a:p>
            <a:r>
              <a:rPr lang="kk-KZ" sz="2800" dirty="0">
                <a:sym typeface="Symbol"/>
              </a:rPr>
              <a:t>Показатель эксцесса Ех		Е</a:t>
            </a:r>
            <a:r>
              <a:rPr lang="ru-RU" sz="2800" dirty="0">
                <a:sym typeface="Symbol"/>
              </a:rPr>
              <a:t>= (</a:t>
            </a:r>
            <a:r>
              <a:rPr lang="ru-RU" sz="2800" baseline="-25000" dirty="0">
                <a:sym typeface="Symbol"/>
              </a:rPr>
              <a:t>4 </a:t>
            </a:r>
            <a:r>
              <a:rPr lang="ru-RU" sz="2800" dirty="0">
                <a:sym typeface="Symbol"/>
              </a:rPr>
              <a:t>/</a:t>
            </a:r>
            <a:r>
              <a:rPr lang="ru-RU" sz="2800" baseline="30000" dirty="0">
                <a:sym typeface="Symbol"/>
              </a:rPr>
              <a:t>4</a:t>
            </a:r>
            <a:r>
              <a:rPr lang="ru-RU" sz="2800" dirty="0">
                <a:sym typeface="Symbol"/>
              </a:rPr>
              <a:t>)</a:t>
            </a:r>
            <a:r>
              <a:rPr lang="ru-RU" sz="2800" baseline="30000" dirty="0">
                <a:sym typeface="Symbol"/>
              </a:rPr>
              <a:t>  </a:t>
            </a:r>
            <a:r>
              <a:rPr lang="ru-RU" sz="2800" dirty="0">
                <a:sym typeface="Symbol"/>
              </a:rPr>
              <a:t>-3</a:t>
            </a:r>
          </a:p>
          <a:p>
            <a:r>
              <a:rPr lang="lt-LT" sz="2800" dirty="0">
                <a:sym typeface="Symbol"/>
              </a:rPr>
              <a:t>- &lt; As &lt; +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Для нормального распределения </a:t>
            </a:r>
            <a:r>
              <a:rPr lang="en-US" sz="2800" dirty="0">
                <a:sym typeface="Symbol"/>
              </a:rPr>
              <a:t>Ex=0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410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определении степени выраженности некоторого психического свойства в контрольной</a:t>
            </a:r>
            <a:r>
              <a:rPr lang="en-US" dirty="0"/>
              <a:t> </a:t>
            </a:r>
            <a:r>
              <a:rPr lang="ru-RU" dirty="0"/>
              <a:t>группе были получены следующие результаты.</a:t>
            </a:r>
          </a:p>
          <a:p>
            <a:r>
              <a:rPr lang="ru-RU" dirty="0"/>
              <a:t>Контрольная – 27, 16, 15, 13, 23, 23, 14, 15, 22, 21, 16, 16, 18, 17, 10, 12, 17</a:t>
            </a:r>
          </a:p>
          <a:p>
            <a:r>
              <a:rPr lang="ru-RU" dirty="0"/>
              <a:t>Построить кривую распределения признака, рассчитать меры центральной тенденции, изменчивости, отклонения от симметрического, отклонения формы строения вершины симметрической кривой от нормальной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76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4128" y="1764406"/>
            <a:ext cx="9720073" cy="4544954"/>
          </a:xfrm>
        </p:spPr>
        <p:txBody>
          <a:bodyPr>
            <a:normAutofit/>
          </a:bodyPr>
          <a:lstStyle/>
          <a:p>
            <a:r>
              <a:rPr lang="ru-RU" dirty="0"/>
              <a:t>Корреляционная связь и корреляционная зависимость</a:t>
            </a:r>
          </a:p>
          <a:p>
            <a:endParaRPr lang="ru-RU" dirty="0"/>
          </a:p>
          <a:p>
            <a:r>
              <a:rPr lang="ru-RU" dirty="0"/>
              <a:t>История вопроса. Коэффициенты корреляции</a:t>
            </a:r>
          </a:p>
          <a:p>
            <a:endParaRPr lang="ru-RU" dirty="0"/>
          </a:p>
          <a:p>
            <a:r>
              <a:rPr lang="kk-KZ" dirty="0"/>
              <a:t>Форма</a:t>
            </a:r>
            <a:r>
              <a:rPr lang="ru-RU" dirty="0"/>
              <a:t>, направленность и степень корреляции</a:t>
            </a:r>
          </a:p>
          <a:p>
            <a:endParaRPr lang="ru-RU" dirty="0"/>
          </a:p>
          <a:p>
            <a:r>
              <a:rPr lang="ru-RU" dirty="0"/>
              <a:t>Коэффициент корреляции Пирсона</a:t>
            </a:r>
          </a:p>
          <a:p>
            <a:endParaRPr lang="ru-RU" dirty="0"/>
          </a:p>
          <a:p>
            <a:r>
              <a:rPr lang="ru-RU" dirty="0">
                <a:solidFill>
                  <a:schemeClr val="accent2"/>
                </a:solidFill>
              </a:rPr>
              <a:t>Коэффициент корреляции </a:t>
            </a:r>
            <a:r>
              <a:rPr lang="ru-RU" dirty="0" err="1">
                <a:solidFill>
                  <a:schemeClr val="accent2"/>
                </a:solidFill>
              </a:rPr>
              <a:t>Спирмана</a:t>
            </a:r>
            <a:endParaRPr lang="ru-RU" dirty="0">
              <a:solidFill>
                <a:schemeClr val="accent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8261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"корреляции" </a:t>
            </a:r>
            <a:r>
              <a:rPr lang="ru-RU" sz="2700" dirty="0"/>
              <a:t>– переводится как  взаимная связь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B0F0"/>
                </a:solidFill>
              </a:rPr>
              <a:t>Корреляционная связь </a:t>
            </a:r>
            <a:r>
              <a:rPr lang="ru-RU" sz="2800" i="1" dirty="0"/>
              <a:t>–</a:t>
            </a:r>
            <a:r>
              <a:rPr lang="ru-RU" sz="2800" dirty="0"/>
              <a:t> это согласованные изменения двух признаков или большего количества признаков (множественная корреляционная связь).</a:t>
            </a:r>
          </a:p>
          <a:p>
            <a:endParaRPr lang="ru-RU" sz="2800" i="1" dirty="0"/>
          </a:p>
          <a:p>
            <a:r>
              <a:rPr lang="ru-RU" sz="2800" b="1" dirty="0">
                <a:solidFill>
                  <a:srgbClr val="00B0F0"/>
                </a:solidFill>
              </a:rPr>
              <a:t>Корреляционная зависимость </a:t>
            </a:r>
            <a:r>
              <a:rPr lang="ru-RU" sz="2800" i="1" dirty="0"/>
              <a:t>– </a:t>
            </a:r>
            <a:r>
              <a:rPr lang="ru-RU" sz="2800" dirty="0"/>
              <a:t>это изменения, которые вносят значения одного признака в </a:t>
            </a:r>
            <a:r>
              <a:rPr lang="ru-RU" sz="2800" b="1" dirty="0">
                <a:solidFill>
                  <a:srgbClr val="00B050"/>
                </a:solidFill>
              </a:rPr>
              <a:t>вероятность появления </a:t>
            </a:r>
            <a:r>
              <a:rPr lang="ru-RU" sz="2800" dirty="0"/>
              <a:t>разных значений другого признака.</a:t>
            </a:r>
          </a:p>
        </p:txBody>
      </p:sp>
    </p:spTree>
    <p:extLst>
      <p:ext uri="{BB962C8B-B14F-4D97-AF65-F5344CB8AC3E}">
        <p14:creationId xmlns:p14="http://schemas.microsoft.com/office/powerpoint/2010/main" val="208998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4128" y="772732"/>
            <a:ext cx="9720073" cy="5536628"/>
          </a:xfrm>
        </p:spPr>
        <p:txBody>
          <a:bodyPr>
            <a:normAutofit/>
          </a:bodyPr>
          <a:lstStyle/>
          <a:p>
            <a:r>
              <a:rPr lang="ru-RU" sz="3200" dirty="0"/>
              <a:t>Связи между случайными явлениями называют </a:t>
            </a:r>
            <a:r>
              <a:rPr lang="ru-RU" sz="3200" i="1" dirty="0"/>
              <a:t>вероятностными</a:t>
            </a:r>
            <a:r>
              <a:rPr lang="ru-RU" sz="3200" dirty="0"/>
              <a:t> или </a:t>
            </a:r>
            <a:r>
              <a:rPr lang="ru-RU" sz="3200" i="1" dirty="0"/>
              <a:t>стохастическими </a:t>
            </a:r>
            <a:r>
              <a:rPr lang="ru-RU" sz="3200" dirty="0"/>
              <a:t>связями.</a:t>
            </a:r>
          </a:p>
          <a:p>
            <a:endParaRPr lang="ru-RU" sz="3200" dirty="0"/>
          </a:p>
          <a:p>
            <a:r>
              <a:rPr lang="ru-RU" sz="3200" dirty="0"/>
              <a:t>В </a:t>
            </a:r>
            <a:r>
              <a:rPr lang="ru-RU" sz="3200" b="1" dirty="0"/>
              <a:t>корреляционных связях </a:t>
            </a:r>
            <a:r>
              <a:rPr lang="ru-RU" sz="3200" dirty="0"/>
              <a:t>каждому значению одного признака может соответствовать  определенное </a:t>
            </a:r>
            <a:r>
              <a:rPr lang="ru-RU" sz="3200" i="1" dirty="0"/>
              <a:t>распределение значений другого признака</a:t>
            </a:r>
            <a:r>
              <a:rPr lang="ru-RU" sz="3200" dirty="0"/>
              <a:t>, но не определенное его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2034792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Независимые переменные </a:t>
            </a:r>
            <a:r>
              <a:rPr lang="ru-RU" sz="3200" dirty="0"/>
              <a:t>– воздействия, которые можно качественно определить или даже измерить</a:t>
            </a:r>
          </a:p>
          <a:p>
            <a:endParaRPr lang="ru-RU" sz="3200" dirty="0"/>
          </a:p>
          <a:p>
            <a:r>
              <a:rPr lang="ru-RU" sz="3200" b="1" dirty="0"/>
              <a:t>Зависимые переменные </a:t>
            </a:r>
            <a:r>
              <a:rPr lang="ru-RU" sz="3200" dirty="0"/>
              <a:t>– признаки, которые измеряются и могут измеряться под влиянием независимых переменных</a:t>
            </a:r>
          </a:p>
        </p:txBody>
      </p:sp>
    </p:spTree>
    <p:extLst>
      <p:ext uri="{BB962C8B-B14F-4D97-AF65-F5344CB8AC3E}">
        <p14:creationId xmlns:p14="http://schemas.microsoft.com/office/powerpoint/2010/main" val="559514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Корреляционный анализ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6044" y="1728316"/>
            <a:ext cx="9034004" cy="4843956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Оба термина – </a:t>
            </a:r>
            <a:r>
              <a:rPr lang="ru-RU" sz="3200" b="1" dirty="0"/>
              <a:t>корреляционная связь и корреляционная зависимость </a:t>
            </a:r>
            <a:r>
              <a:rPr lang="ru-RU" sz="3200" dirty="0"/>
              <a:t>– часто используются как синонимы. </a:t>
            </a:r>
          </a:p>
          <a:p>
            <a:endParaRPr lang="ru-RU" sz="3200" dirty="0"/>
          </a:p>
          <a:p>
            <a:r>
              <a:rPr lang="ru-RU" sz="3200" dirty="0"/>
              <a:t>Между тем, согласованные изменения признаков и отражающая это </a:t>
            </a:r>
            <a:r>
              <a:rPr lang="ru-RU" sz="3200" i="1" dirty="0"/>
              <a:t>корреляционная связь</a:t>
            </a:r>
            <a:r>
              <a:rPr lang="ru-RU" sz="3200" dirty="0"/>
              <a:t> между ними может свидетельствовать </a:t>
            </a:r>
            <a:r>
              <a:rPr lang="ru-RU" sz="3200" b="1" dirty="0">
                <a:solidFill>
                  <a:srgbClr val="FF0000"/>
                </a:solidFill>
              </a:rPr>
              <a:t>не о зависимости</a:t>
            </a:r>
            <a:r>
              <a:rPr lang="ru-RU" sz="3200" dirty="0"/>
              <a:t> этих признаков между собой, а </a:t>
            </a:r>
            <a:r>
              <a:rPr lang="ru-RU" sz="3200" b="1" dirty="0"/>
              <a:t>зависимости</a:t>
            </a:r>
            <a:r>
              <a:rPr lang="ru-RU" sz="3200" dirty="0"/>
              <a:t> обоих этих признаков от какого-то </a:t>
            </a:r>
            <a:r>
              <a:rPr lang="ru-RU" sz="3200" b="1" dirty="0">
                <a:solidFill>
                  <a:srgbClr val="FF0000"/>
                </a:solidFill>
              </a:rPr>
              <a:t>третьего признака </a:t>
            </a:r>
            <a:r>
              <a:rPr lang="ru-RU" sz="3200" dirty="0"/>
              <a:t>или сочетания признаков, не рассматриваемых в исследовании.</a:t>
            </a:r>
          </a:p>
        </p:txBody>
      </p:sp>
    </p:spTree>
    <p:extLst>
      <p:ext uri="{BB962C8B-B14F-4D97-AF65-F5344CB8AC3E}">
        <p14:creationId xmlns:p14="http://schemas.microsoft.com/office/powerpoint/2010/main" val="1809193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Корреляционны анализ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Корреляционные связи </a:t>
            </a:r>
            <a:r>
              <a:rPr lang="ru-RU" sz="2800" dirty="0"/>
              <a:t>не могут рассматриваться как свидетельство </a:t>
            </a:r>
            <a:r>
              <a:rPr lang="ru-RU" sz="2800" i="1" dirty="0"/>
              <a:t>причинно-следственной связи</a:t>
            </a:r>
            <a:r>
              <a:rPr lang="ru-RU" sz="2800" dirty="0"/>
              <a:t>, они свидетельствуют лишь о том, что </a:t>
            </a:r>
            <a:r>
              <a:rPr lang="ru-RU" sz="2800" b="1" dirty="0"/>
              <a:t>изменениям одного признака</a:t>
            </a:r>
            <a:r>
              <a:rPr lang="ru-RU" sz="2800" dirty="0"/>
              <a:t>, как правило, </a:t>
            </a:r>
            <a:r>
              <a:rPr lang="ru-RU" sz="2800" b="1" dirty="0"/>
              <a:t>сопутствуют </a:t>
            </a:r>
            <a:r>
              <a:rPr lang="ru-RU" sz="2800" dirty="0"/>
              <a:t>определенные </a:t>
            </a:r>
            <a:r>
              <a:rPr lang="ru-RU" sz="2800" b="1" dirty="0"/>
              <a:t>изменения другого</a:t>
            </a:r>
            <a:r>
              <a:rPr lang="ru-RU" sz="2800" dirty="0"/>
              <a:t>, но находится ли причина изменений в одном из признаков или она оказывается за пределами исследуемой пары признаков, нам неизвестно.</a:t>
            </a:r>
          </a:p>
        </p:txBody>
      </p:sp>
    </p:spTree>
    <p:extLst>
      <p:ext uri="{BB962C8B-B14F-4D97-AF65-F5344CB8AC3E}">
        <p14:creationId xmlns:p14="http://schemas.microsoft.com/office/powerpoint/2010/main" val="823881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</TotalTime>
  <Words>1648</Words>
  <Application>Microsoft Office PowerPoint</Application>
  <PresentationFormat>Широкоэкранный</PresentationFormat>
  <Paragraphs>289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</vt:lpstr>
      <vt:lpstr>Calibri</vt:lpstr>
      <vt:lpstr>Symbol</vt:lpstr>
      <vt:lpstr>Tw Cen MT</vt:lpstr>
      <vt:lpstr>Tw Cen MT Condensed</vt:lpstr>
      <vt:lpstr>Wingdings 3</vt:lpstr>
      <vt:lpstr>Интеграл</vt:lpstr>
      <vt:lpstr>Лекция 10. Психологическое измерение. Корреляционный анализ</vt:lpstr>
      <vt:lpstr>Что такое меры центральной тенденции?</vt:lpstr>
      <vt:lpstr>Презентация PowerPoint</vt:lpstr>
      <vt:lpstr>Вопросы </vt:lpstr>
      <vt:lpstr>"корреляции" – переводится как  взаимная связь</vt:lpstr>
      <vt:lpstr>Презентация PowerPoint</vt:lpstr>
      <vt:lpstr>Презентация PowerPoint</vt:lpstr>
      <vt:lpstr>Корреляционный анализ</vt:lpstr>
      <vt:lpstr>Корреляционны анализ</vt:lpstr>
      <vt:lpstr>Коэффициент корреляции</vt:lpstr>
      <vt:lpstr>История</vt:lpstr>
      <vt:lpstr>Анализ связей между признаками – главный вид задач, встречающийся практически в любом эмпирическом исследовании. </vt:lpstr>
      <vt:lpstr>Корреляционные связи различаются по форме, направлению и степени (силе).</vt:lpstr>
      <vt:lpstr>Форма, направление и степень (сила) корреляционной связи</vt:lpstr>
      <vt:lpstr>Степень корреляции (сила/теснота)</vt:lpstr>
      <vt:lpstr>Степень корреляции (сила/теснота)</vt:lpstr>
      <vt:lpstr>Общая классификация корреляционных связей:</vt:lpstr>
      <vt:lpstr>Коэффициенты корреляции</vt:lpstr>
      <vt:lpstr>Коэффициент корреляции r-Пирсона</vt:lpstr>
      <vt:lpstr>Для расчета коэффициента корреляции Пирсона необходимо выполнение условий</vt:lpstr>
      <vt:lpstr>Шаги</vt:lpstr>
      <vt:lpstr>Сравнение r и rкр</vt:lpstr>
      <vt:lpstr>Пример.  Измерены на одной выборке абстрактное X и вербальное Y мышление</vt:lpstr>
      <vt:lpstr>Презентация PowerPoint</vt:lpstr>
      <vt:lpstr>=0.05 n=10  rкр   </vt:lpstr>
      <vt:lpstr>Презентация PowerPoint</vt:lpstr>
      <vt:lpstr>Задание  Рассчитать коэффициент корреляции</vt:lpstr>
      <vt:lpstr>Презентация PowerPoint</vt:lpstr>
      <vt:lpstr>Характеристики  формы распредления</vt:lpstr>
      <vt:lpstr>Мера отклонения формы строения вершины симметрической кривой от нормальной = показатель эксцесса Ex</vt:lpstr>
      <vt:lpstr>Задача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5</cp:revision>
  <dcterms:created xsi:type="dcterms:W3CDTF">2024-11-11T14:24:16Z</dcterms:created>
  <dcterms:modified xsi:type="dcterms:W3CDTF">2025-08-31T11:22:41Z</dcterms:modified>
</cp:coreProperties>
</file>